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1" r:id="rId3"/>
    <p:sldId id="274" r:id="rId4"/>
    <p:sldId id="276" r:id="rId5"/>
    <p:sldId id="277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78" r:id="rId24"/>
    <p:sldId id="279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4"/>
    <a:srgbClr val="70AD47"/>
    <a:srgbClr val="FFC000"/>
    <a:srgbClr val="ADDE76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D8CD8-6D65-459C-8176-A9C411D910B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853F82-623B-4628-A2BD-04A743E92132}">
      <dgm:prSet phldrT="[Text]" custT="1"/>
      <dgm:spPr/>
      <dgm:t>
        <a:bodyPr/>
        <a:lstStyle/>
        <a:p>
          <a:r>
            <a:rPr lang="en-US" sz="1800" dirty="0" smtClean="0"/>
            <a:t>PRIMES (EU)</a:t>
          </a:r>
          <a:endParaRPr lang="en-US" sz="1800" dirty="0"/>
        </a:p>
      </dgm:t>
    </dgm:pt>
    <dgm:pt modelId="{C8D218BA-0408-4E39-B42B-73E6D205A4EF}" type="parTrans" cxnId="{631EE38E-4191-4118-9B82-3372C6EC6462}">
      <dgm:prSet/>
      <dgm:spPr/>
      <dgm:t>
        <a:bodyPr/>
        <a:lstStyle/>
        <a:p>
          <a:endParaRPr lang="en-US"/>
        </a:p>
      </dgm:t>
    </dgm:pt>
    <dgm:pt modelId="{3C81F68A-8277-4585-9038-37E4C4283105}" type="sibTrans" cxnId="{631EE38E-4191-4118-9B82-3372C6EC6462}">
      <dgm:prSet/>
      <dgm:spPr/>
      <dgm:t>
        <a:bodyPr/>
        <a:lstStyle/>
        <a:p>
          <a:endParaRPr lang="en-US"/>
        </a:p>
      </dgm:t>
    </dgm:pt>
    <dgm:pt modelId="{8635E3EB-8915-437B-A9A2-687D77A6A2DB}">
      <dgm:prSet phldrT="[Text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 Energy system model (multi-agent market                        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CA6361E4-9D93-4CB6-A378-F33F077455B0}" type="parTrans" cxnId="{ED858960-EC13-4389-8AF0-9E331659C644}">
      <dgm:prSet/>
      <dgm:spPr/>
      <dgm:t>
        <a:bodyPr/>
        <a:lstStyle/>
        <a:p>
          <a:endParaRPr lang="en-US"/>
        </a:p>
      </dgm:t>
    </dgm:pt>
    <dgm:pt modelId="{9F0748BE-E01D-4027-ABB5-0439AA7DD7F6}" type="sibTrans" cxnId="{ED858960-EC13-4389-8AF0-9E331659C644}">
      <dgm:prSet/>
      <dgm:spPr/>
      <dgm:t>
        <a:bodyPr/>
        <a:lstStyle/>
        <a:p>
          <a:endParaRPr lang="en-US"/>
        </a:p>
      </dgm:t>
    </dgm:pt>
    <dgm:pt modelId="{021B31BE-CBF4-464D-B983-726C48F7EE46}">
      <dgm:prSet phldrT="[Text]" custT="1"/>
      <dgm:spPr/>
      <dgm:t>
        <a:bodyPr/>
        <a:lstStyle/>
        <a:p>
          <a:r>
            <a:rPr lang="en-US" sz="1800" dirty="0" smtClean="0"/>
            <a:t>NEMESIS</a:t>
          </a:r>
          <a:endParaRPr lang="en-US" sz="1800" dirty="0"/>
        </a:p>
      </dgm:t>
    </dgm:pt>
    <dgm:pt modelId="{83AB2B49-4FA1-4BAD-802C-378489F94F6A}" type="parTrans" cxnId="{3796AAE2-60BB-4590-B40B-1759C83ED720}">
      <dgm:prSet/>
      <dgm:spPr/>
      <dgm:t>
        <a:bodyPr/>
        <a:lstStyle/>
        <a:p>
          <a:endParaRPr lang="en-US"/>
        </a:p>
      </dgm:t>
    </dgm:pt>
    <dgm:pt modelId="{E2918BD0-3560-4AA3-BB7B-0A7F59A6D5DE}" type="sibTrans" cxnId="{3796AAE2-60BB-4590-B40B-1759C83ED720}">
      <dgm:prSet/>
      <dgm:spPr/>
      <dgm:t>
        <a:bodyPr/>
        <a:lstStyle/>
        <a:p>
          <a:endParaRPr lang="en-US"/>
        </a:p>
      </dgm:t>
    </dgm:pt>
    <dgm:pt modelId="{BB2CD2AE-7E13-410B-82DD-74DC528487DF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Macroeconomic-</a:t>
          </a:r>
          <a:r>
            <a:rPr lang="en-US" sz="1600" b="1" kern="1200" dirty="0" err="1" smtClean="0">
              <a:solidFill>
                <a:srgbClr val="1F4D79"/>
              </a:solidFill>
              <a:latin typeface="Cambria"/>
              <a:ea typeface="+mn-ea"/>
              <a:cs typeface="Cambria"/>
            </a:rPr>
            <a:t>NeoKeynesian</a:t>
          </a: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 (up to 2030)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7423981A-0294-4F01-9AFA-AACF8773E749}" type="parTrans" cxnId="{6C8CA25F-43E4-42B2-A068-5F2011E0180D}">
      <dgm:prSet/>
      <dgm:spPr/>
      <dgm:t>
        <a:bodyPr/>
        <a:lstStyle/>
        <a:p>
          <a:endParaRPr lang="en-US"/>
        </a:p>
      </dgm:t>
    </dgm:pt>
    <dgm:pt modelId="{A7B6F358-0781-46AA-88A4-3BE344868FC4}" type="sibTrans" cxnId="{6C8CA25F-43E4-42B2-A068-5F2011E0180D}">
      <dgm:prSet/>
      <dgm:spPr/>
      <dgm:t>
        <a:bodyPr/>
        <a:lstStyle/>
        <a:p>
          <a:endParaRPr lang="en-US"/>
        </a:p>
      </dgm:t>
    </dgm:pt>
    <dgm:pt modelId="{EB248B93-1A7B-45F3-926C-4606F91112A1}">
      <dgm:prSet phldrT="[Text]" custT="1"/>
      <dgm:spPr/>
      <dgm:t>
        <a:bodyPr/>
        <a:lstStyle/>
        <a:p>
          <a:r>
            <a:rPr lang="en-US" sz="1800" dirty="0" err="1" smtClean="0"/>
            <a:t>WorldScan</a:t>
          </a:r>
          <a:r>
            <a:rPr lang="en-US" sz="1800" dirty="0" smtClean="0"/>
            <a:t> (Global and EU specific)</a:t>
          </a:r>
          <a:endParaRPr lang="en-US" sz="1800" dirty="0"/>
        </a:p>
      </dgm:t>
    </dgm:pt>
    <dgm:pt modelId="{16595DC0-92B8-4020-9AF8-C058FAB4DEDD}" type="parTrans" cxnId="{AF641087-484E-4CB6-B46A-2769A013B4EB}">
      <dgm:prSet/>
      <dgm:spPr/>
      <dgm:t>
        <a:bodyPr/>
        <a:lstStyle/>
        <a:p>
          <a:endParaRPr lang="en-US"/>
        </a:p>
      </dgm:t>
    </dgm:pt>
    <dgm:pt modelId="{E12410F4-87AA-4F73-8A66-D61CFB2CA92A}" type="sibTrans" cxnId="{AF641087-484E-4CB6-B46A-2769A013B4EB}">
      <dgm:prSet/>
      <dgm:spPr/>
      <dgm:t>
        <a:bodyPr/>
        <a:lstStyle/>
        <a:p>
          <a:endParaRPr lang="en-US"/>
        </a:p>
      </dgm:t>
    </dgm:pt>
    <dgm:pt modelId="{D48C506D-13AE-47FF-967C-7B39918E5DB4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Macro-economic (General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80FC318B-326C-45FC-8E38-23B435544F96}" type="parTrans" cxnId="{55C2DF9A-9E2C-4E1D-BBBC-77485FB62B10}">
      <dgm:prSet/>
      <dgm:spPr/>
      <dgm:t>
        <a:bodyPr/>
        <a:lstStyle/>
        <a:p>
          <a:endParaRPr lang="en-US"/>
        </a:p>
      </dgm:t>
    </dgm:pt>
    <dgm:pt modelId="{AC84AB69-7E70-455B-B9E5-5E48AB3163C2}" type="sibTrans" cxnId="{55C2DF9A-9E2C-4E1D-BBBC-77485FB62B10}">
      <dgm:prSet/>
      <dgm:spPr/>
      <dgm:t>
        <a:bodyPr/>
        <a:lstStyle/>
        <a:p>
          <a:endParaRPr lang="en-US"/>
        </a:p>
      </dgm:t>
    </dgm:pt>
    <dgm:pt modelId="{10EDDC2B-5272-4397-AA8D-3B713F03FE7B}">
      <dgm:prSet custT="1"/>
      <dgm:spPr/>
      <dgm:t>
        <a:bodyPr/>
        <a:lstStyle/>
        <a:p>
          <a:r>
            <a:rPr lang="en-US" sz="1800" dirty="0" smtClean="0"/>
            <a:t>TIMES-</a:t>
          </a:r>
          <a:r>
            <a:rPr lang="en-US" sz="1800" dirty="0" err="1" smtClean="0"/>
            <a:t>PanEU</a:t>
          </a:r>
          <a:r>
            <a:rPr lang="en-US" sz="1800" dirty="0" smtClean="0"/>
            <a:t> (EU</a:t>
          </a:r>
          <a:r>
            <a:rPr lang="en-US" sz="1400" dirty="0" smtClean="0"/>
            <a:t>)</a:t>
          </a:r>
          <a:endParaRPr lang="en-US" sz="1400" dirty="0"/>
        </a:p>
      </dgm:t>
    </dgm:pt>
    <dgm:pt modelId="{5F3BAFBA-1182-4701-BA53-D1F6D6376B9F}" type="parTrans" cxnId="{7EB1F8E8-68AE-421E-B4FB-9B32F37A77B4}">
      <dgm:prSet/>
      <dgm:spPr/>
      <dgm:t>
        <a:bodyPr/>
        <a:lstStyle/>
        <a:p>
          <a:endParaRPr lang="en-US"/>
        </a:p>
      </dgm:t>
    </dgm:pt>
    <dgm:pt modelId="{35E92E8E-9DC6-4B2D-AE8E-4EA70FF5A3BE}" type="sibTrans" cxnId="{7EB1F8E8-68AE-421E-B4FB-9B32F37A77B4}">
      <dgm:prSet/>
      <dgm:spPr/>
      <dgm:t>
        <a:bodyPr/>
        <a:lstStyle/>
        <a:p>
          <a:endParaRPr lang="en-US"/>
        </a:p>
      </dgm:t>
    </dgm:pt>
    <dgm:pt modelId="{C3EF02CD-AB03-40A7-BC7D-F30C43641119}">
      <dgm:prSet custT="1"/>
      <dgm:spPr/>
      <dgm:t>
        <a:bodyPr/>
        <a:lstStyle/>
        <a:p>
          <a:r>
            <a:rPr lang="en-US" sz="1800" dirty="0" smtClean="0"/>
            <a:t>Green-X (EU)</a:t>
          </a:r>
          <a:endParaRPr lang="en-US" sz="1800" dirty="0"/>
        </a:p>
      </dgm:t>
    </dgm:pt>
    <dgm:pt modelId="{3D2BCE82-5C13-4132-8C7E-9490BDDCAAB2}" type="parTrans" cxnId="{F1023288-F3A8-429A-827C-02977B5B1D08}">
      <dgm:prSet/>
      <dgm:spPr/>
      <dgm:t>
        <a:bodyPr/>
        <a:lstStyle/>
        <a:p>
          <a:endParaRPr lang="en-US"/>
        </a:p>
      </dgm:t>
    </dgm:pt>
    <dgm:pt modelId="{2BC3AD06-DA5E-4B73-94A1-AC119781E733}" type="sibTrans" cxnId="{F1023288-F3A8-429A-827C-02977B5B1D08}">
      <dgm:prSet/>
      <dgm:spPr/>
      <dgm:t>
        <a:bodyPr/>
        <a:lstStyle/>
        <a:p>
          <a:endParaRPr lang="en-US"/>
        </a:p>
      </dgm:t>
    </dgm:pt>
    <dgm:pt modelId="{547D1CB8-5DC4-4D69-98D2-29CA36B2D811}">
      <dgm:prSet custT="1"/>
      <dgm:spPr/>
      <dgm:t>
        <a:bodyPr/>
        <a:lstStyle/>
        <a:p>
          <a:r>
            <a:rPr lang="en-US" sz="1800" dirty="0" smtClean="0"/>
            <a:t>GEM-E3 (Global and EU specific)</a:t>
          </a:r>
          <a:endParaRPr lang="en-US" sz="1800" dirty="0"/>
        </a:p>
      </dgm:t>
    </dgm:pt>
    <dgm:pt modelId="{B1CB640E-AD8B-41BD-A085-F1F09ABEAB75}" type="parTrans" cxnId="{30C6B44E-6C32-4D1D-8D69-101671A63DAE}">
      <dgm:prSet/>
      <dgm:spPr/>
      <dgm:t>
        <a:bodyPr/>
        <a:lstStyle/>
        <a:p>
          <a:endParaRPr lang="en-US"/>
        </a:p>
      </dgm:t>
    </dgm:pt>
    <dgm:pt modelId="{0C4455F4-19A7-4153-AE74-8AB057063E04}" type="sibTrans" cxnId="{30C6B44E-6C32-4D1D-8D69-101671A63DAE}">
      <dgm:prSet/>
      <dgm:spPr/>
      <dgm:t>
        <a:bodyPr/>
        <a:lstStyle/>
        <a:p>
          <a:endParaRPr lang="en-US"/>
        </a:p>
      </dgm:t>
    </dgm:pt>
    <dgm:pt modelId="{3D9D849B-FF18-4DCB-8950-CF22BABB6892}">
      <dgm:prSet custT="1"/>
      <dgm:spPr/>
      <dgm:t>
        <a:bodyPr anchor="ctr"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Macro-economic (General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DD553F96-BBDB-49FF-8A96-ABAE9F597B04}" type="parTrans" cxnId="{378A46A0-3961-4597-9099-2DF6AC92D647}">
      <dgm:prSet/>
      <dgm:spPr/>
      <dgm:t>
        <a:bodyPr/>
        <a:lstStyle/>
        <a:p>
          <a:endParaRPr lang="en-US"/>
        </a:p>
      </dgm:t>
    </dgm:pt>
    <dgm:pt modelId="{1B767418-A80D-4E1E-B663-85C274BC3119}" type="sibTrans" cxnId="{378A46A0-3961-4597-9099-2DF6AC92D647}">
      <dgm:prSet/>
      <dgm:spPr/>
      <dgm:t>
        <a:bodyPr/>
        <a:lstStyle/>
        <a:p>
          <a:endParaRPr lang="en-US"/>
        </a:p>
      </dgm:t>
    </dgm:pt>
    <dgm:pt modelId="{EA16D47E-66FE-4B34-A76C-DA444A7CB654}">
      <dgm:prSet custT="1"/>
      <dgm:spPr/>
      <dgm:t>
        <a:bodyPr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RES deployment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73414810-3F91-4483-A373-A4AAAF754A3B}" type="parTrans" cxnId="{4A82E7EF-5336-4046-A517-BB656975C25F}">
      <dgm:prSet/>
      <dgm:spPr/>
      <dgm:t>
        <a:bodyPr/>
        <a:lstStyle/>
        <a:p>
          <a:endParaRPr lang="en-US"/>
        </a:p>
      </dgm:t>
    </dgm:pt>
    <dgm:pt modelId="{6CB29CA4-A563-405A-BC44-6436228FCAFC}" type="sibTrans" cxnId="{4A82E7EF-5336-4046-A517-BB656975C25F}">
      <dgm:prSet/>
      <dgm:spPr/>
      <dgm:t>
        <a:bodyPr/>
        <a:lstStyle/>
        <a:p>
          <a:endParaRPr lang="en-US"/>
        </a:p>
      </dgm:t>
    </dgm:pt>
    <dgm:pt modelId="{CCAD3DF6-0BA9-4E8B-9655-52CAC74471DE}">
      <dgm:prSet custT="1"/>
      <dgm:spPr/>
      <dgm:t>
        <a:bodyPr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Energy system model (overall optimization</a:t>
          </a:r>
          <a:r>
            <a:rPr lang="en-US" sz="1600" kern="1200" dirty="0" smtClean="0"/>
            <a:t>)</a:t>
          </a:r>
          <a:endParaRPr lang="en-US" sz="1600" kern="1200" dirty="0"/>
        </a:p>
      </dgm:t>
    </dgm:pt>
    <dgm:pt modelId="{558A5526-0821-4660-B369-275AF05F22D9}" type="parTrans" cxnId="{49CBECAC-4513-4BC8-BC84-A55B470E4854}">
      <dgm:prSet/>
      <dgm:spPr/>
      <dgm:t>
        <a:bodyPr/>
        <a:lstStyle/>
        <a:p>
          <a:endParaRPr lang="en-US"/>
        </a:p>
      </dgm:t>
    </dgm:pt>
    <dgm:pt modelId="{8F8B6C1F-653B-4A58-A5F0-07C9973A5C2C}" type="sibTrans" cxnId="{49CBECAC-4513-4BC8-BC84-A55B470E4854}">
      <dgm:prSet/>
      <dgm:spPr/>
      <dgm:t>
        <a:bodyPr/>
        <a:lstStyle/>
        <a:p>
          <a:endParaRPr lang="en-US"/>
        </a:p>
      </dgm:t>
    </dgm:pt>
    <dgm:pt modelId="{D73D814F-5EF6-49F4-A128-C9659D5B435E}">
      <dgm:prSet custT="1"/>
      <dgm:spPr/>
      <dgm:t>
        <a:bodyPr/>
        <a:lstStyle/>
        <a:p>
          <a:r>
            <a:rPr lang="en-US" sz="1800" dirty="0" smtClean="0"/>
            <a:t>GAINS (EU)</a:t>
          </a:r>
          <a:endParaRPr lang="en-US" sz="1800" dirty="0"/>
        </a:p>
      </dgm:t>
    </dgm:pt>
    <dgm:pt modelId="{43DA865E-5017-4AC7-9AFA-2885789D5C3B}" type="parTrans" cxnId="{95B367E4-7F52-44EC-856B-892F7A1D408C}">
      <dgm:prSet/>
      <dgm:spPr/>
      <dgm:t>
        <a:bodyPr/>
        <a:lstStyle/>
        <a:p>
          <a:endParaRPr lang="en-US"/>
        </a:p>
      </dgm:t>
    </dgm:pt>
    <dgm:pt modelId="{AED370E6-D3D3-4DE4-9480-81A4FB66550A}" type="sibTrans" cxnId="{95B367E4-7F52-44EC-856B-892F7A1D408C}">
      <dgm:prSet/>
      <dgm:spPr/>
      <dgm:t>
        <a:bodyPr/>
        <a:lstStyle/>
        <a:p>
          <a:endParaRPr lang="en-US"/>
        </a:p>
      </dgm:t>
    </dgm:pt>
    <dgm:pt modelId="{501ACD13-B978-4CCD-A739-A3093103255A}">
      <dgm:prSet custT="1"/>
      <dgm:spPr/>
      <dgm:t>
        <a:bodyPr/>
        <a:lstStyle/>
        <a:p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Non-CO2 GHG emissions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gm:t>
    </dgm:pt>
    <dgm:pt modelId="{8E60E4E3-17AD-4328-8E66-49199E01E2BA}" type="parTrans" cxnId="{8164749B-CB9C-4B7F-942F-A0F83FEA979C}">
      <dgm:prSet/>
      <dgm:spPr/>
      <dgm:t>
        <a:bodyPr/>
        <a:lstStyle/>
        <a:p>
          <a:endParaRPr lang="en-US"/>
        </a:p>
      </dgm:t>
    </dgm:pt>
    <dgm:pt modelId="{CD644922-368E-4BC6-AA8A-FF08C5EFD2FC}" type="sibTrans" cxnId="{8164749B-CB9C-4B7F-942F-A0F83FEA979C}">
      <dgm:prSet/>
      <dgm:spPr/>
      <dgm:t>
        <a:bodyPr/>
        <a:lstStyle/>
        <a:p>
          <a:endParaRPr lang="en-US"/>
        </a:p>
      </dgm:t>
    </dgm:pt>
    <dgm:pt modelId="{1559EAAD-A3B5-448D-ACEF-3A15BFD138CE}" type="pres">
      <dgm:prSet presAssocID="{A42D8CD8-6D65-459C-8176-A9C411D91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88664-BBFC-402D-9C8E-09969B53E526}" type="pres">
      <dgm:prSet presAssocID="{C8853F82-623B-4628-A2BD-04A743E92132}" presName="linNode" presStyleCnt="0"/>
      <dgm:spPr/>
      <dgm:t>
        <a:bodyPr/>
        <a:lstStyle/>
        <a:p>
          <a:endParaRPr lang="en-US"/>
        </a:p>
      </dgm:t>
    </dgm:pt>
    <dgm:pt modelId="{C2C08E08-DCA8-4756-A0DE-D4218E85CAFB}" type="pres">
      <dgm:prSet presAssocID="{C8853F82-623B-4628-A2BD-04A743E92132}" presName="parentText" presStyleLbl="node1" presStyleIdx="0" presStyleCnt="7" custScaleY="406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3BC77-4728-4A4C-84CF-9D455B753D7A}" type="pres">
      <dgm:prSet presAssocID="{C8853F82-623B-4628-A2BD-04A743E92132}" presName="descendantText" presStyleLbl="alignAccFollowNode1" presStyleIdx="0" presStyleCnt="7" custScaleY="53542" custLinFactNeighborX="0" custLinFactNeighborY="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3215C-7079-4AD4-9EE7-6A830A2054A9}" type="pres">
      <dgm:prSet presAssocID="{3C81F68A-8277-4585-9038-37E4C4283105}" presName="sp" presStyleCnt="0"/>
      <dgm:spPr/>
      <dgm:t>
        <a:bodyPr/>
        <a:lstStyle/>
        <a:p>
          <a:endParaRPr lang="en-US"/>
        </a:p>
      </dgm:t>
    </dgm:pt>
    <dgm:pt modelId="{7D6F0E30-5060-43CA-BD2B-1AD2AEA5ABB2}" type="pres">
      <dgm:prSet presAssocID="{10EDDC2B-5272-4397-AA8D-3B713F03FE7B}" presName="linNode" presStyleCnt="0"/>
      <dgm:spPr/>
      <dgm:t>
        <a:bodyPr/>
        <a:lstStyle/>
        <a:p>
          <a:endParaRPr lang="en-US"/>
        </a:p>
      </dgm:t>
    </dgm:pt>
    <dgm:pt modelId="{81048268-4853-4388-80B6-F821C1586868}" type="pres">
      <dgm:prSet presAssocID="{10EDDC2B-5272-4397-AA8D-3B713F03FE7B}" presName="parentText" presStyleLbl="node1" presStyleIdx="1" presStyleCnt="7" custScaleY="472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A1DD9-7A03-48DC-B612-9EFEB20BB3F3}" type="pres">
      <dgm:prSet presAssocID="{10EDDC2B-5272-4397-AA8D-3B713F03FE7B}" presName="descendantText" presStyleLbl="alignAccFollowNode1" presStyleIdx="1" presStyleCnt="7" custScaleY="60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0210-F42B-49E0-8B06-7FE873635459}" type="pres">
      <dgm:prSet presAssocID="{35E92E8E-9DC6-4B2D-AE8E-4EA70FF5A3BE}" presName="sp" presStyleCnt="0"/>
      <dgm:spPr/>
      <dgm:t>
        <a:bodyPr/>
        <a:lstStyle/>
        <a:p>
          <a:endParaRPr lang="en-US"/>
        </a:p>
      </dgm:t>
    </dgm:pt>
    <dgm:pt modelId="{A75E7D25-F331-404A-B9CA-8BD611B56BA6}" type="pres">
      <dgm:prSet presAssocID="{D73D814F-5EF6-49F4-A128-C9659D5B435E}" presName="linNode" presStyleCnt="0"/>
      <dgm:spPr/>
      <dgm:t>
        <a:bodyPr/>
        <a:lstStyle/>
        <a:p>
          <a:endParaRPr lang="en-US"/>
        </a:p>
      </dgm:t>
    </dgm:pt>
    <dgm:pt modelId="{4CA08F45-4DF0-4E42-B062-31F51DE9385B}" type="pres">
      <dgm:prSet presAssocID="{D73D814F-5EF6-49F4-A128-C9659D5B435E}" presName="parentText" presStyleLbl="node1" presStyleIdx="2" presStyleCnt="7" custScaleY="409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15F05-8D9A-495F-9EEE-8D49FFE93A7F}" type="pres">
      <dgm:prSet presAssocID="{D73D814F-5EF6-49F4-A128-C9659D5B435E}" presName="descendantText" presStyleLbl="alignAccFollowNode1" presStyleIdx="2" presStyleCnt="7" custScaleY="48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BE32-45B3-4B81-B1CB-0F9B30E038E6}" type="pres">
      <dgm:prSet presAssocID="{AED370E6-D3D3-4DE4-9480-81A4FB66550A}" presName="sp" presStyleCnt="0"/>
      <dgm:spPr/>
      <dgm:t>
        <a:bodyPr/>
        <a:lstStyle/>
        <a:p>
          <a:endParaRPr lang="en-US"/>
        </a:p>
      </dgm:t>
    </dgm:pt>
    <dgm:pt modelId="{6071D1F1-08CE-413A-AFF5-5267A9E22D45}" type="pres">
      <dgm:prSet presAssocID="{C3EF02CD-AB03-40A7-BC7D-F30C43641119}" presName="linNode" presStyleCnt="0"/>
      <dgm:spPr/>
      <dgm:t>
        <a:bodyPr/>
        <a:lstStyle/>
        <a:p>
          <a:endParaRPr lang="en-US"/>
        </a:p>
      </dgm:t>
    </dgm:pt>
    <dgm:pt modelId="{651DB7A7-6D05-455B-940B-45645DD889F1}" type="pres">
      <dgm:prSet presAssocID="{C3EF02CD-AB03-40A7-BC7D-F30C43641119}" presName="parentText" presStyleLbl="node1" presStyleIdx="3" presStyleCnt="7" custScaleY="42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757C5-65DE-4ECC-9D16-C4246FDCAD6D}" type="pres">
      <dgm:prSet presAssocID="{C3EF02CD-AB03-40A7-BC7D-F30C43641119}" presName="descendantText" presStyleLbl="alignAccFollowNode1" presStyleIdx="3" presStyleCnt="7" custScaleY="4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D3E5A-A167-4C21-B54C-E62F774F1152}" type="pres">
      <dgm:prSet presAssocID="{2BC3AD06-DA5E-4B73-94A1-AC119781E733}" presName="sp" presStyleCnt="0"/>
      <dgm:spPr/>
      <dgm:t>
        <a:bodyPr/>
        <a:lstStyle/>
        <a:p>
          <a:endParaRPr lang="en-US"/>
        </a:p>
      </dgm:t>
    </dgm:pt>
    <dgm:pt modelId="{AF93F798-356B-4011-8DC8-04AE676BFB7E}" type="pres">
      <dgm:prSet presAssocID="{547D1CB8-5DC4-4D69-98D2-29CA36B2D811}" presName="linNode" presStyleCnt="0"/>
      <dgm:spPr/>
      <dgm:t>
        <a:bodyPr/>
        <a:lstStyle/>
        <a:p>
          <a:endParaRPr lang="en-US"/>
        </a:p>
      </dgm:t>
    </dgm:pt>
    <dgm:pt modelId="{7E368505-5748-491B-A5FE-FCCA32995C00}" type="pres">
      <dgm:prSet presAssocID="{547D1CB8-5DC4-4D69-98D2-29CA36B2D811}" presName="parentText" presStyleLbl="node1" presStyleIdx="4" presStyleCnt="7" custScaleY="404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A14C3-79FB-4446-8545-DE91E5E7E9B9}" type="pres">
      <dgm:prSet presAssocID="{547D1CB8-5DC4-4D69-98D2-29CA36B2D811}" presName="descendantText" presStyleLbl="alignAccFollowNode1" presStyleIdx="4" presStyleCnt="7" custScaleY="38960" custLinFactNeighborX="0" custLinFactNeighborY="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84A94-E2B9-4BD1-94CD-277B48B95C41}" type="pres">
      <dgm:prSet presAssocID="{0C4455F4-19A7-4153-AE74-8AB057063E04}" presName="sp" presStyleCnt="0"/>
      <dgm:spPr/>
      <dgm:t>
        <a:bodyPr/>
        <a:lstStyle/>
        <a:p>
          <a:endParaRPr lang="en-US"/>
        </a:p>
      </dgm:t>
    </dgm:pt>
    <dgm:pt modelId="{69E5A315-E51D-44C1-ABA2-C3DC1BABB017}" type="pres">
      <dgm:prSet presAssocID="{021B31BE-CBF4-464D-B983-726C48F7EE46}" presName="linNode" presStyleCnt="0"/>
      <dgm:spPr/>
      <dgm:t>
        <a:bodyPr/>
        <a:lstStyle/>
        <a:p>
          <a:endParaRPr lang="en-US"/>
        </a:p>
      </dgm:t>
    </dgm:pt>
    <dgm:pt modelId="{5F5FD3B3-EEFD-4F10-9B03-717D5217593C}" type="pres">
      <dgm:prSet presAssocID="{021B31BE-CBF4-464D-B983-726C48F7EE46}" presName="parentText" presStyleLbl="node1" presStyleIdx="5" presStyleCnt="7" custScaleY="384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B0DEB-F5B5-44F1-963A-424F77707AB3}" type="pres">
      <dgm:prSet presAssocID="{021B31BE-CBF4-464D-B983-726C48F7EE46}" presName="descendantText" presStyleLbl="alignAccFollowNode1" presStyleIdx="5" presStyleCnt="7" custScaleY="4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CF5F6-CABB-4A1C-8966-11306FF09D8D}" type="pres">
      <dgm:prSet presAssocID="{E2918BD0-3560-4AA3-BB7B-0A7F59A6D5DE}" presName="sp" presStyleCnt="0"/>
      <dgm:spPr/>
      <dgm:t>
        <a:bodyPr/>
        <a:lstStyle/>
        <a:p>
          <a:endParaRPr lang="en-US"/>
        </a:p>
      </dgm:t>
    </dgm:pt>
    <dgm:pt modelId="{FDEB1655-E336-4EB9-ABBC-E3752CEFC899}" type="pres">
      <dgm:prSet presAssocID="{EB248B93-1A7B-45F3-926C-4606F91112A1}" presName="linNode" presStyleCnt="0"/>
      <dgm:spPr/>
      <dgm:t>
        <a:bodyPr/>
        <a:lstStyle/>
        <a:p>
          <a:endParaRPr lang="en-US"/>
        </a:p>
      </dgm:t>
    </dgm:pt>
    <dgm:pt modelId="{A7293817-BD1F-43BD-B279-1CF153AC74ED}" type="pres">
      <dgm:prSet presAssocID="{EB248B93-1A7B-45F3-926C-4606F91112A1}" presName="parentText" presStyleLbl="node1" presStyleIdx="6" presStyleCnt="7" custScaleY="3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594D-7ABF-4B20-ACF5-1422D55CC32B}" type="pres">
      <dgm:prSet presAssocID="{EB248B93-1A7B-45F3-926C-4606F91112A1}" presName="descendantText" presStyleLbl="alignAccFollowNode1" presStyleIdx="6" presStyleCnt="7" custScaleY="33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4749B-CB9C-4B7F-942F-A0F83FEA979C}" srcId="{D73D814F-5EF6-49F4-A128-C9659D5B435E}" destId="{501ACD13-B978-4CCD-A739-A3093103255A}" srcOrd="0" destOrd="0" parTransId="{8E60E4E3-17AD-4328-8E66-49199E01E2BA}" sibTransId="{CD644922-368E-4BC6-AA8A-FF08C5EFD2FC}"/>
    <dgm:cxn modelId="{6C6E7796-E7A2-4331-BB03-532BB8BE8CE3}" type="presOf" srcId="{8635E3EB-8915-437B-A9A2-687D77A6A2DB}" destId="{AE53BC77-4728-4A4C-84CF-9D455B753D7A}" srcOrd="0" destOrd="0" presId="urn:microsoft.com/office/officeart/2005/8/layout/vList5"/>
    <dgm:cxn modelId="{67F172C0-D6F8-4C79-A4F7-57FA6EB0763D}" type="presOf" srcId="{D73D814F-5EF6-49F4-A128-C9659D5B435E}" destId="{4CA08F45-4DF0-4E42-B062-31F51DE9385B}" srcOrd="0" destOrd="0" presId="urn:microsoft.com/office/officeart/2005/8/layout/vList5"/>
    <dgm:cxn modelId="{5DB78CBA-5F45-41D2-A38F-A46E585D326B}" type="presOf" srcId="{C3EF02CD-AB03-40A7-BC7D-F30C43641119}" destId="{651DB7A7-6D05-455B-940B-45645DD889F1}" srcOrd="0" destOrd="0" presId="urn:microsoft.com/office/officeart/2005/8/layout/vList5"/>
    <dgm:cxn modelId="{F1023288-F3A8-429A-827C-02977B5B1D08}" srcId="{A42D8CD8-6D65-459C-8176-A9C411D910BA}" destId="{C3EF02CD-AB03-40A7-BC7D-F30C43641119}" srcOrd="3" destOrd="0" parTransId="{3D2BCE82-5C13-4132-8C7E-9490BDDCAAB2}" sibTransId="{2BC3AD06-DA5E-4B73-94A1-AC119781E733}"/>
    <dgm:cxn modelId="{4A82E7EF-5336-4046-A517-BB656975C25F}" srcId="{C3EF02CD-AB03-40A7-BC7D-F30C43641119}" destId="{EA16D47E-66FE-4B34-A76C-DA444A7CB654}" srcOrd="0" destOrd="0" parTransId="{73414810-3F91-4483-A373-A4AAAF754A3B}" sibTransId="{6CB29CA4-A563-405A-BC44-6436228FCAFC}"/>
    <dgm:cxn modelId="{344A9FF0-2445-42CB-B313-4F28085FE3A2}" type="presOf" srcId="{CCAD3DF6-0BA9-4E8B-9655-52CAC74471DE}" destId="{2AFA1DD9-7A03-48DC-B612-9EFEB20BB3F3}" srcOrd="0" destOrd="0" presId="urn:microsoft.com/office/officeart/2005/8/layout/vList5"/>
    <dgm:cxn modelId="{A915ADFF-477C-4FFE-8EDA-4D2CBB466F35}" type="presOf" srcId="{547D1CB8-5DC4-4D69-98D2-29CA36B2D811}" destId="{7E368505-5748-491B-A5FE-FCCA32995C00}" srcOrd="0" destOrd="0" presId="urn:microsoft.com/office/officeart/2005/8/layout/vList5"/>
    <dgm:cxn modelId="{02673DF5-B951-447D-A74F-31742B612C75}" type="presOf" srcId="{10EDDC2B-5272-4397-AA8D-3B713F03FE7B}" destId="{81048268-4853-4388-80B6-F821C1586868}" srcOrd="0" destOrd="0" presId="urn:microsoft.com/office/officeart/2005/8/layout/vList5"/>
    <dgm:cxn modelId="{3796AAE2-60BB-4590-B40B-1759C83ED720}" srcId="{A42D8CD8-6D65-459C-8176-A9C411D910BA}" destId="{021B31BE-CBF4-464D-B983-726C48F7EE46}" srcOrd="5" destOrd="0" parTransId="{83AB2B49-4FA1-4BAD-802C-378489F94F6A}" sibTransId="{E2918BD0-3560-4AA3-BB7B-0A7F59A6D5DE}"/>
    <dgm:cxn modelId="{378A46A0-3961-4597-9099-2DF6AC92D647}" srcId="{547D1CB8-5DC4-4D69-98D2-29CA36B2D811}" destId="{3D9D849B-FF18-4DCB-8950-CF22BABB6892}" srcOrd="0" destOrd="0" parTransId="{DD553F96-BBDB-49FF-8A96-ABAE9F597B04}" sibTransId="{1B767418-A80D-4E1E-B663-85C274BC3119}"/>
    <dgm:cxn modelId="{EAC10ADA-F038-4173-9B3E-C3F44B50EA14}" type="presOf" srcId="{C8853F82-623B-4628-A2BD-04A743E92132}" destId="{C2C08E08-DCA8-4756-A0DE-D4218E85CAFB}" srcOrd="0" destOrd="0" presId="urn:microsoft.com/office/officeart/2005/8/layout/vList5"/>
    <dgm:cxn modelId="{E65AEF00-4889-45C2-A86E-8CDB026F9474}" type="presOf" srcId="{EB248B93-1A7B-45F3-926C-4606F91112A1}" destId="{A7293817-BD1F-43BD-B279-1CF153AC74ED}" srcOrd="0" destOrd="0" presId="urn:microsoft.com/office/officeart/2005/8/layout/vList5"/>
    <dgm:cxn modelId="{ED858960-EC13-4389-8AF0-9E331659C644}" srcId="{C8853F82-623B-4628-A2BD-04A743E92132}" destId="{8635E3EB-8915-437B-A9A2-687D77A6A2DB}" srcOrd="0" destOrd="0" parTransId="{CA6361E4-9D93-4CB6-A378-F33F077455B0}" sibTransId="{9F0748BE-E01D-4027-ABB5-0439AA7DD7F6}"/>
    <dgm:cxn modelId="{F70AEDC8-CF1D-4468-93AF-9F8A3DC5F638}" type="presOf" srcId="{BB2CD2AE-7E13-410B-82DD-74DC528487DF}" destId="{C61B0DEB-F5B5-44F1-963A-424F77707AB3}" srcOrd="0" destOrd="0" presId="urn:microsoft.com/office/officeart/2005/8/layout/vList5"/>
    <dgm:cxn modelId="{49CBECAC-4513-4BC8-BC84-A55B470E4854}" srcId="{10EDDC2B-5272-4397-AA8D-3B713F03FE7B}" destId="{CCAD3DF6-0BA9-4E8B-9655-52CAC74471DE}" srcOrd="0" destOrd="0" parTransId="{558A5526-0821-4660-B369-275AF05F22D9}" sibTransId="{8F8B6C1F-653B-4A58-A5F0-07C9973A5C2C}"/>
    <dgm:cxn modelId="{6C8CA25F-43E4-42B2-A068-5F2011E0180D}" srcId="{021B31BE-CBF4-464D-B983-726C48F7EE46}" destId="{BB2CD2AE-7E13-410B-82DD-74DC528487DF}" srcOrd="0" destOrd="0" parTransId="{7423981A-0294-4F01-9AFA-AACF8773E749}" sibTransId="{A7B6F358-0781-46AA-88A4-3BE344868FC4}"/>
    <dgm:cxn modelId="{15DBC1EA-60CB-47CB-B1B5-7D940CF03DAB}" type="presOf" srcId="{EA16D47E-66FE-4B34-A76C-DA444A7CB654}" destId="{20C757C5-65DE-4ECC-9D16-C4246FDCAD6D}" srcOrd="0" destOrd="0" presId="urn:microsoft.com/office/officeart/2005/8/layout/vList5"/>
    <dgm:cxn modelId="{631EE38E-4191-4118-9B82-3372C6EC6462}" srcId="{A42D8CD8-6D65-459C-8176-A9C411D910BA}" destId="{C8853F82-623B-4628-A2BD-04A743E92132}" srcOrd="0" destOrd="0" parTransId="{C8D218BA-0408-4E39-B42B-73E6D205A4EF}" sibTransId="{3C81F68A-8277-4585-9038-37E4C4283105}"/>
    <dgm:cxn modelId="{01F6E07F-3FC7-4E19-BC0D-5574F5969298}" type="presOf" srcId="{3D9D849B-FF18-4DCB-8950-CF22BABB6892}" destId="{4F7A14C3-79FB-4446-8545-DE91E5E7E9B9}" srcOrd="0" destOrd="0" presId="urn:microsoft.com/office/officeart/2005/8/layout/vList5"/>
    <dgm:cxn modelId="{30C6B44E-6C32-4D1D-8D69-101671A63DAE}" srcId="{A42D8CD8-6D65-459C-8176-A9C411D910BA}" destId="{547D1CB8-5DC4-4D69-98D2-29CA36B2D811}" srcOrd="4" destOrd="0" parTransId="{B1CB640E-AD8B-41BD-A085-F1F09ABEAB75}" sibTransId="{0C4455F4-19A7-4153-AE74-8AB057063E04}"/>
    <dgm:cxn modelId="{1785798E-837D-4EE1-A147-04954C5A0B9C}" type="presOf" srcId="{021B31BE-CBF4-464D-B983-726C48F7EE46}" destId="{5F5FD3B3-EEFD-4F10-9B03-717D5217593C}" srcOrd="0" destOrd="0" presId="urn:microsoft.com/office/officeart/2005/8/layout/vList5"/>
    <dgm:cxn modelId="{045D8162-A137-427D-874E-90CC3DC8F818}" type="presOf" srcId="{D48C506D-13AE-47FF-967C-7B39918E5DB4}" destId="{A00E594D-7ABF-4B20-ACF5-1422D55CC32B}" srcOrd="0" destOrd="0" presId="urn:microsoft.com/office/officeart/2005/8/layout/vList5"/>
    <dgm:cxn modelId="{B430BA03-957B-4E20-958D-1C57EA0C3C24}" type="presOf" srcId="{A42D8CD8-6D65-459C-8176-A9C411D910BA}" destId="{1559EAAD-A3B5-448D-ACEF-3A15BFD138CE}" srcOrd="0" destOrd="0" presId="urn:microsoft.com/office/officeart/2005/8/layout/vList5"/>
    <dgm:cxn modelId="{AF641087-484E-4CB6-B46A-2769A013B4EB}" srcId="{A42D8CD8-6D65-459C-8176-A9C411D910BA}" destId="{EB248B93-1A7B-45F3-926C-4606F91112A1}" srcOrd="6" destOrd="0" parTransId="{16595DC0-92B8-4020-9AF8-C058FAB4DEDD}" sibTransId="{E12410F4-87AA-4F73-8A66-D61CFB2CA92A}"/>
    <dgm:cxn modelId="{2B90698E-AD5E-4F50-8EAC-0B9690F8A86F}" type="presOf" srcId="{501ACD13-B978-4CCD-A739-A3093103255A}" destId="{7D315F05-8D9A-495F-9EEE-8D49FFE93A7F}" srcOrd="0" destOrd="0" presId="urn:microsoft.com/office/officeart/2005/8/layout/vList5"/>
    <dgm:cxn modelId="{55C2DF9A-9E2C-4E1D-BBBC-77485FB62B10}" srcId="{EB248B93-1A7B-45F3-926C-4606F91112A1}" destId="{D48C506D-13AE-47FF-967C-7B39918E5DB4}" srcOrd="0" destOrd="0" parTransId="{80FC318B-326C-45FC-8E38-23B435544F96}" sibTransId="{AC84AB69-7E70-455B-B9E5-5E48AB3163C2}"/>
    <dgm:cxn modelId="{95B367E4-7F52-44EC-856B-892F7A1D408C}" srcId="{A42D8CD8-6D65-459C-8176-A9C411D910BA}" destId="{D73D814F-5EF6-49F4-A128-C9659D5B435E}" srcOrd="2" destOrd="0" parTransId="{43DA865E-5017-4AC7-9AFA-2885789D5C3B}" sibTransId="{AED370E6-D3D3-4DE4-9480-81A4FB66550A}"/>
    <dgm:cxn modelId="{7EB1F8E8-68AE-421E-B4FB-9B32F37A77B4}" srcId="{A42D8CD8-6D65-459C-8176-A9C411D910BA}" destId="{10EDDC2B-5272-4397-AA8D-3B713F03FE7B}" srcOrd="1" destOrd="0" parTransId="{5F3BAFBA-1182-4701-BA53-D1F6D6376B9F}" sibTransId="{35E92E8E-9DC6-4B2D-AE8E-4EA70FF5A3BE}"/>
    <dgm:cxn modelId="{F4C72FF6-5B6E-4933-9785-D873ECCF8CA3}" type="presParOf" srcId="{1559EAAD-A3B5-448D-ACEF-3A15BFD138CE}" destId="{24988664-BBFC-402D-9C8E-09969B53E526}" srcOrd="0" destOrd="0" presId="urn:microsoft.com/office/officeart/2005/8/layout/vList5"/>
    <dgm:cxn modelId="{08B720AC-9053-4CEE-AA5D-5DA6BFFD8177}" type="presParOf" srcId="{24988664-BBFC-402D-9C8E-09969B53E526}" destId="{C2C08E08-DCA8-4756-A0DE-D4218E85CAFB}" srcOrd="0" destOrd="0" presId="urn:microsoft.com/office/officeart/2005/8/layout/vList5"/>
    <dgm:cxn modelId="{461C5F40-97B5-4944-AB56-D043F858269A}" type="presParOf" srcId="{24988664-BBFC-402D-9C8E-09969B53E526}" destId="{AE53BC77-4728-4A4C-84CF-9D455B753D7A}" srcOrd="1" destOrd="0" presId="urn:microsoft.com/office/officeart/2005/8/layout/vList5"/>
    <dgm:cxn modelId="{E823015D-3113-49DA-8C47-91889BACE1CA}" type="presParOf" srcId="{1559EAAD-A3B5-448D-ACEF-3A15BFD138CE}" destId="{9CA3215C-7079-4AD4-9EE7-6A830A2054A9}" srcOrd="1" destOrd="0" presId="urn:microsoft.com/office/officeart/2005/8/layout/vList5"/>
    <dgm:cxn modelId="{D7B56ABF-B02D-4DD6-AABF-9DF66F6A072A}" type="presParOf" srcId="{1559EAAD-A3B5-448D-ACEF-3A15BFD138CE}" destId="{7D6F0E30-5060-43CA-BD2B-1AD2AEA5ABB2}" srcOrd="2" destOrd="0" presId="urn:microsoft.com/office/officeart/2005/8/layout/vList5"/>
    <dgm:cxn modelId="{15BBB0D9-252E-484C-8933-BA1FD70AECF7}" type="presParOf" srcId="{7D6F0E30-5060-43CA-BD2B-1AD2AEA5ABB2}" destId="{81048268-4853-4388-80B6-F821C1586868}" srcOrd="0" destOrd="0" presId="urn:microsoft.com/office/officeart/2005/8/layout/vList5"/>
    <dgm:cxn modelId="{C3C8945D-2D7B-477C-8BCD-42FCDAEF9BE6}" type="presParOf" srcId="{7D6F0E30-5060-43CA-BD2B-1AD2AEA5ABB2}" destId="{2AFA1DD9-7A03-48DC-B612-9EFEB20BB3F3}" srcOrd="1" destOrd="0" presId="urn:microsoft.com/office/officeart/2005/8/layout/vList5"/>
    <dgm:cxn modelId="{445FFDF4-5CD5-455D-B012-ACDAFA392A5A}" type="presParOf" srcId="{1559EAAD-A3B5-448D-ACEF-3A15BFD138CE}" destId="{68D00210-F42B-49E0-8B06-7FE873635459}" srcOrd="3" destOrd="0" presId="urn:microsoft.com/office/officeart/2005/8/layout/vList5"/>
    <dgm:cxn modelId="{F319A6F6-47F0-41D8-9E52-42E721AC44E4}" type="presParOf" srcId="{1559EAAD-A3B5-448D-ACEF-3A15BFD138CE}" destId="{A75E7D25-F331-404A-B9CA-8BD611B56BA6}" srcOrd="4" destOrd="0" presId="urn:microsoft.com/office/officeart/2005/8/layout/vList5"/>
    <dgm:cxn modelId="{0E4A3663-A96D-459C-A2F7-DF245BB291B0}" type="presParOf" srcId="{A75E7D25-F331-404A-B9CA-8BD611B56BA6}" destId="{4CA08F45-4DF0-4E42-B062-31F51DE9385B}" srcOrd="0" destOrd="0" presId="urn:microsoft.com/office/officeart/2005/8/layout/vList5"/>
    <dgm:cxn modelId="{A0B9E1A4-91D7-453F-9DCB-A7B5DBBF3182}" type="presParOf" srcId="{A75E7D25-F331-404A-B9CA-8BD611B56BA6}" destId="{7D315F05-8D9A-495F-9EEE-8D49FFE93A7F}" srcOrd="1" destOrd="0" presId="urn:microsoft.com/office/officeart/2005/8/layout/vList5"/>
    <dgm:cxn modelId="{E6DEEFAB-828B-40E0-8F3B-F63D558D5E88}" type="presParOf" srcId="{1559EAAD-A3B5-448D-ACEF-3A15BFD138CE}" destId="{2D2CBE32-45B3-4B81-B1CB-0F9B30E038E6}" srcOrd="5" destOrd="0" presId="urn:microsoft.com/office/officeart/2005/8/layout/vList5"/>
    <dgm:cxn modelId="{1F3FD053-6823-4323-A5AA-C9C768241411}" type="presParOf" srcId="{1559EAAD-A3B5-448D-ACEF-3A15BFD138CE}" destId="{6071D1F1-08CE-413A-AFF5-5267A9E22D45}" srcOrd="6" destOrd="0" presId="urn:microsoft.com/office/officeart/2005/8/layout/vList5"/>
    <dgm:cxn modelId="{B1429933-C8F4-4B90-B3A7-617B69482293}" type="presParOf" srcId="{6071D1F1-08CE-413A-AFF5-5267A9E22D45}" destId="{651DB7A7-6D05-455B-940B-45645DD889F1}" srcOrd="0" destOrd="0" presId="urn:microsoft.com/office/officeart/2005/8/layout/vList5"/>
    <dgm:cxn modelId="{31370768-285B-448A-AB26-770F9E74AFCA}" type="presParOf" srcId="{6071D1F1-08CE-413A-AFF5-5267A9E22D45}" destId="{20C757C5-65DE-4ECC-9D16-C4246FDCAD6D}" srcOrd="1" destOrd="0" presId="urn:microsoft.com/office/officeart/2005/8/layout/vList5"/>
    <dgm:cxn modelId="{16F2B1E4-36C1-4784-8252-AF1BDECC040B}" type="presParOf" srcId="{1559EAAD-A3B5-448D-ACEF-3A15BFD138CE}" destId="{5C5D3E5A-A167-4C21-B54C-E62F774F1152}" srcOrd="7" destOrd="0" presId="urn:microsoft.com/office/officeart/2005/8/layout/vList5"/>
    <dgm:cxn modelId="{7B3A6BF5-2D54-41AB-8B33-72FB8A8F0332}" type="presParOf" srcId="{1559EAAD-A3B5-448D-ACEF-3A15BFD138CE}" destId="{AF93F798-356B-4011-8DC8-04AE676BFB7E}" srcOrd="8" destOrd="0" presId="urn:microsoft.com/office/officeart/2005/8/layout/vList5"/>
    <dgm:cxn modelId="{75A03A12-D2D4-4294-B8EB-AAE92A6E18B7}" type="presParOf" srcId="{AF93F798-356B-4011-8DC8-04AE676BFB7E}" destId="{7E368505-5748-491B-A5FE-FCCA32995C00}" srcOrd="0" destOrd="0" presId="urn:microsoft.com/office/officeart/2005/8/layout/vList5"/>
    <dgm:cxn modelId="{762E7502-BCC0-462F-A266-89482B42B8CC}" type="presParOf" srcId="{AF93F798-356B-4011-8DC8-04AE676BFB7E}" destId="{4F7A14C3-79FB-4446-8545-DE91E5E7E9B9}" srcOrd="1" destOrd="0" presId="urn:microsoft.com/office/officeart/2005/8/layout/vList5"/>
    <dgm:cxn modelId="{C22F2BE4-05DA-4A7D-9D27-7AE24B97EEA2}" type="presParOf" srcId="{1559EAAD-A3B5-448D-ACEF-3A15BFD138CE}" destId="{56C84A94-E2B9-4BD1-94CD-277B48B95C41}" srcOrd="9" destOrd="0" presId="urn:microsoft.com/office/officeart/2005/8/layout/vList5"/>
    <dgm:cxn modelId="{65B3F3D9-E6B8-4DBB-967D-B17013C99485}" type="presParOf" srcId="{1559EAAD-A3B5-448D-ACEF-3A15BFD138CE}" destId="{69E5A315-E51D-44C1-ABA2-C3DC1BABB017}" srcOrd="10" destOrd="0" presId="urn:microsoft.com/office/officeart/2005/8/layout/vList5"/>
    <dgm:cxn modelId="{D33F2AD5-B7D8-430A-AAB9-2D9DC5BB15FB}" type="presParOf" srcId="{69E5A315-E51D-44C1-ABA2-C3DC1BABB017}" destId="{5F5FD3B3-EEFD-4F10-9B03-717D5217593C}" srcOrd="0" destOrd="0" presId="urn:microsoft.com/office/officeart/2005/8/layout/vList5"/>
    <dgm:cxn modelId="{90056091-E6F5-4797-B369-E27F093245E9}" type="presParOf" srcId="{69E5A315-E51D-44C1-ABA2-C3DC1BABB017}" destId="{C61B0DEB-F5B5-44F1-963A-424F77707AB3}" srcOrd="1" destOrd="0" presId="urn:microsoft.com/office/officeart/2005/8/layout/vList5"/>
    <dgm:cxn modelId="{254F6885-00A5-4354-829A-FB83EF4A289D}" type="presParOf" srcId="{1559EAAD-A3B5-448D-ACEF-3A15BFD138CE}" destId="{F6FCF5F6-CABB-4A1C-8966-11306FF09D8D}" srcOrd="11" destOrd="0" presId="urn:microsoft.com/office/officeart/2005/8/layout/vList5"/>
    <dgm:cxn modelId="{D1AD4E56-B3AF-4314-9387-7B5D00733BCD}" type="presParOf" srcId="{1559EAAD-A3B5-448D-ACEF-3A15BFD138CE}" destId="{FDEB1655-E336-4EB9-ABBC-E3752CEFC899}" srcOrd="12" destOrd="0" presId="urn:microsoft.com/office/officeart/2005/8/layout/vList5"/>
    <dgm:cxn modelId="{162F230D-63CC-44E0-BF4F-759FC89D9FC1}" type="presParOf" srcId="{FDEB1655-E336-4EB9-ABBC-E3752CEFC899}" destId="{A7293817-BD1F-43BD-B279-1CF153AC74ED}" srcOrd="0" destOrd="0" presId="urn:microsoft.com/office/officeart/2005/8/layout/vList5"/>
    <dgm:cxn modelId="{DEA370FC-1C08-4814-A47D-1232253C8464}" type="presParOf" srcId="{FDEB1655-E336-4EB9-ABBC-E3752CEFC899}" destId="{A00E594D-7ABF-4B20-ACF5-1422D55CC3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7C5C0-3E12-4A75-B520-55F5B72D2BF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0A64832-9430-48C8-8B55-E9E8A0B74D28}">
      <dgm:prSet/>
      <dgm:spPr/>
      <dgm:t>
        <a:bodyPr/>
        <a:lstStyle/>
        <a:p>
          <a:pPr rtl="0"/>
          <a:r>
            <a:rPr lang="en-US" b="1" dirty="0" smtClean="0"/>
            <a:t>The European Union’s long-term </a:t>
          </a:r>
          <a:r>
            <a:rPr lang="en-US" b="1" dirty="0" err="1" smtClean="0"/>
            <a:t>decarbonisation</a:t>
          </a:r>
          <a:r>
            <a:rPr lang="en-US" b="1" dirty="0" smtClean="0"/>
            <a:t> strategy requires strong 2030 climate targets</a:t>
          </a:r>
          <a:endParaRPr lang="en-US" dirty="0"/>
        </a:p>
      </dgm:t>
    </dgm:pt>
    <dgm:pt modelId="{73F2B97E-A970-4049-B2AC-C46A5A0DD0EC}" type="parTrans" cxnId="{3268D302-53DD-4233-ACFF-6914BC88CB20}">
      <dgm:prSet/>
      <dgm:spPr/>
      <dgm:t>
        <a:bodyPr/>
        <a:lstStyle/>
        <a:p>
          <a:endParaRPr lang="en-US"/>
        </a:p>
      </dgm:t>
    </dgm:pt>
    <dgm:pt modelId="{E3412D3E-661E-45DD-9C97-B7CA4E5A5825}" type="sibTrans" cxnId="{3268D302-53DD-4233-ACFF-6914BC88CB20}">
      <dgm:prSet/>
      <dgm:spPr/>
      <dgm:t>
        <a:bodyPr/>
        <a:lstStyle/>
        <a:p>
          <a:endParaRPr lang="en-US"/>
        </a:p>
      </dgm:t>
    </dgm:pt>
    <dgm:pt modelId="{7AA3C682-2BF2-4465-A10C-1DD76899AC63}">
      <dgm:prSet/>
      <dgm:spPr/>
      <dgm:t>
        <a:bodyPr/>
        <a:lstStyle/>
        <a:p>
          <a:pPr rtl="0"/>
          <a:r>
            <a:rPr lang="en-US" b="1" dirty="0" smtClean="0"/>
            <a:t>Carbon-free electricity, energy efficiency and transport electrification are critical for the </a:t>
          </a:r>
          <a:r>
            <a:rPr lang="en-US" b="1" dirty="0" err="1" smtClean="0"/>
            <a:t>decarbonisation</a:t>
          </a:r>
          <a:r>
            <a:rPr lang="en-US" b="1" dirty="0" smtClean="0"/>
            <a:t> of the EU energy system</a:t>
          </a:r>
          <a:endParaRPr lang="en-US" dirty="0"/>
        </a:p>
      </dgm:t>
    </dgm:pt>
    <dgm:pt modelId="{09D64811-61ED-4FF0-9CBB-899CFC5FCA1C}" type="parTrans" cxnId="{2918C5D5-E3A1-43B2-9505-98915A69F3DA}">
      <dgm:prSet/>
      <dgm:spPr/>
      <dgm:t>
        <a:bodyPr/>
        <a:lstStyle/>
        <a:p>
          <a:endParaRPr lang="en-US"/>
        </a:p>
      </dgm:t>
    </dgm:pt>
    <dgm:pt modelId="{16F7619D-0174-49BC-8118-29C1A0C6C728}" type="sibTrans" cxnId="{2918C5D5-E3A1-43B2-9505-98915A69F3DA}">
      <dgm:prSet/>
      <dgm:spPr/>
      <dgm:t>
        <a:bodyPr/>
        <a:lstStyle/>
        <a:p>
          <a:endParaRPr lang="en-US"/>
        </a:p>
      </dgm:t>
    </dgm:pt>
    <dgm:pt modelId="{43088681-0FA0-4F3F-A403-2AA071F96537}">
      <dgm:prSet/>
      <dgm:spPr/>
      <dgm:t>
        <a:bodyPr/>
        <a:lstStyle/>
        <a:p>
          <a:pPr rtl="0"/>
          <a:r>
            <a:rPr lang="en-US" b="1" dirty="0" smtClean="0"/>
            <a:t>Climate policies create opportunities for some European sectors and challenges for others </a:t>
          </a:r>
          <a:endParaRPr lang="en-US" dirty="0"/>
        </a:p>
      </dgm:t>
    </dgm:pt>
    <dgm:pt modelId="{B4DAD0BD-D36F-4960-96DB-67E7555428E0}" type="parTrans" cxnId="{608AAA2F-C0DD-42F8-B998-12EFE68F407B}">
      <dgm:prSet/>
      <dgm:spPr/>
      <dgm:t>
        <a:bodyPr/>
        <a:lstStyle/>
        <a:p>
          <a:endParaRPr lang="en-US"/>
        </a:p>
      </dgm:t>
    </dgm:pt>
    <dgm:pt modelId="{37D80A58-94E0-4D69-9203-B4BAFF92980B}" type="sibTrans" cxnId="{608AAA2F-C0DD-42F8-B998-12EFE68F407B}">
      <dgm:prSet/>
      <dgm:spPr/>
      <dgm:t>
        <a:bodyPr/>
        <a:lstStyle/>
        <a:p>
          <a:endParaRPr lang="en-US"/>
        </a:p>
      </dgm:t>
    </dgm:pt>
    <dgm:pt modelId="{FAF8AF61-4273-4B71-BADC-BDA29ABBB91E}">
      <dgm:prSet/>
      <dgm:spPr/>
      <dgm:t>
        <a:bodyPr/>
        <a:lstStyle/>
        <a:p>
          <a:pPr rtl="0"/>
          <a:r>
            <a:rPr lang="en-US" b="1" dirty="0" smtClean="0"/>
            <a:t>If other world regions start decarbonizing later, Europe would gain a technological first mover advantage</a:t>
          </a:r>
          <a:endParaRPr lang="en-US" dirty="0"/>
        </a:p>
      </dgm:t>
    </dgm:pt>
    <dgm:pt modelId="{1F75C282-512D-43B5-82BB-E0F592FF45D1}" type="parTrans" cxnId="{2D0B72AD-186A-458A-BA54-60658423B01D}">
      <dgm:prSet/>
      <dgm:spPr/>
      <dgm:t>
        <a:bodyPr/>
        <a:lstStyle/>
        <a:p>
          <a:endParaRPr lang="en-US"/>
        </a:p>
      </dgm:t>
    </dgm:pt>
    <dgm:pt modelId="{12ACED67-205B-448C-85BB-3B77AD246737}" type="sibTrans" cxnId="{2D0B72AD-186A-458A-BA54-60658423B01D}">
      <dgm:prSet/>
      <dgm:spPr/>
      <dgm:t>
        <a:bodyPr/>
        <a:lstStyle/>
        <a:p>
          <a:endParaRPr lang="en-US"/>
        </a:p>
      </dgm:t>
    </dgm:pt>
    <dgm:pt modelId="{032C1845-B271-4502-BB4E-25F35C4F5259}" type="pres">
      <dgm:prSet presAssocID="{3657C5C0-3E12-4A75-B520-55F5B72D2B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61418-FBE6-4C63-B4E4-D42DAB2DA628}" type="pres">
      <dgm:prSet presAssocID="{D0A64832-9430-48C8-8B55-E9E8A0B74D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2891-6CFD-43B8-B128-7EDD96A8D0CC}" type="pres">
      <dgm:prSet presAssocID="{E3412D3E-661E-45DD-9C97-B7CA4E5A5825}" presName="spacer" presStyleCnt="0"/>
      <dgm:spPr/>
      <dgm:t>
        <a:bodyPr/>
        <a:lstStyle/>
        <a:p>
          <a:endParaRPr lang="en-US"/>
        </a:p>
      </dgm:t>
    </dgm:pt>
    <dgm:pt modelId="{65FF2747-C7E5-4F52-8B5E-0F22AD012C61}" type="pres">
      <dgm:prSet presAssocID="{7AA3C682-2BF2-4465-A10C-1DD76899AC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0815-3770-4F18-9211-9C461177A7F3}" type="pres">
      <dgm:prSet presAssocID="{16F7619D-0174-49BC-8118-29C1A0C6C728}" presName="spacer" presStyleCnt="0"/>
      <dgm:spPr/>
      <dgm:t>
        <a:bodyPr/>
        <a:lstStyle/>
        <a:p>
          <a:endParaRPr lang="en-US"/>
        </a:p>
      </dgm:t>
    </dgm:pt>
    <dgm:pt modelId="{A217ABDC-4659-49DC-8DC2-AB2E54E776E3}" type="pres">
      <dgm:prSet presAssocID="{43088681-0FA0-4F3F-A403-2AA071F965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9E8E4-053D-40E5-B6E7-8B856B72864B}" type="pres">
      <dgm:prSet presAssocID="{37D80A58-94E0-4D69-9203-B4BAFF92980B}" presName="spacer" presStyleCnt="0"/>
      <dgm:spPr/>
      <dgm:t>
        <a:bodyPr/>
        <a:lstStyle/>
        <a:p>
          <a:endParaRPr lang="en-US"/>
        </a:p>
      </dgm:t>
    </dgm:pt>
    <dgm:pt modelId="{E6432852-0AB1-4772-BD2C-A657CED03537}" type="pres">
      <dgm:prSet presAssocID="{FAF8AF61-4273-4B71-BADC-BDA29ABBB9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5831C-A8BC-46CB-A70D-940F75DE9389}" type="presOf" srcId="{3657C5C0-3E12-4A75-B520-55F5B72D2BF8}" destId="{032C1845-B271-4502-BB4E-25F35C4F5259}" srcOrd="0" destOrd="0" presId="urn:microsoft.com/office/officeart/2005/8/layout/vList2"/>
    <dgm:cxn modelId="{2918C5D5-E3A1-43B2-9505-98915A69F3DA}" srcId="{3657C5C0-3E12-4A75-B520-55F5B72D2BF8}" destId="{7AA3C682-2BF2-4465-A10C-1DD76899AC63}" srcOrd="1" destOrd="0" parTransId="{09D64811-61ED-4FF0-9CBB-899CFC5FCA1C}" sibTransId="{16F7619D-0174-49BC-8118-29C1A0C6C728}"/>
    <dgm:cxn modelId="{58DF52C1-FB6A-4E46-BDB6-CBCF5C265C4B}" type="presOf" srcId="{7AA3C682-2BF2-4465-A10C-1DD76899AC63}" destId="{65FF2747-C7E5-4F52-8B5E-0F22AD012C61}" srcOrd="0" destOrd="0" presId="urn:microsoft.com/office/officeart/2005/8/layout/vList2"/>
    <dgm:cxn modelId="{608AAA2F-C0DD-42F8-B998-12EFE68F407B}" srcId="{3657C5C0-3E12-4A75-B520-55F5B72D2BF8}" destId="{43088681-0FA0-4F3F-A403-2AA071F96537}" srcOrd="2" destOrd="0" parTransId="{B4DAD0BD-D36F-4960-96DB-67E7555428E0}" sibTransId="{37D80A58-94E0-4D69-9203-B4BAFF92980B}"/>
    <dgm:cxn modelId="{31B9C0F4-55E8-4199-99EB-196902BC1566}" type="presOf" srcId="{43088681-0FA0-4F3F-A403-2AA071F96537}" destId="{A217ABDC-4659-49DC-8DC2-AB2E54E776E3}" srcOrd="0" destOrd="0" presId="urn:microsoft.com/office/officeart/2005/8/layout/vList2"/>
    <dgm:cxn modelId="{3268D302-53DD-4233-ACFF-6914BC88CB20}" srcId="{3657C5C0-3E12-4A75-B520-55F5B72D2BF8}" destId="{D0A64832-9430-48C8-8B55-E9E8A0B74D28}" srcOrd="0" destOrd="0" parTransId="{73F2B97E-A970-4049-B2AC-C46A5A0DD0EC}" sibTransId="{E3412D3E-661E-45DD-9C97-B7CA4E5A5825}"/>
    <dgm:cxn modelId="{042C0330-B346-45A0-9B56-9661FFA0652C}" type="presOf" srcId="{D0A64832-9430-48C8-8B55-E9E8A0B74D28}" destId="{8EB61418-FBE6-4C63-B4E4-D42DAB2DA628}" srcOrd="0" destOrd="0" presId="urn:microsoft.com/office/officeart/2005/8/layout/vList2"/>
    <dgm:cxn modelId="{0B5D3EC4-ED43-4F07-B6AC-33677CF2D117}" type="presOf" srcId="{FAF8AF61-4273-4B71-BADC-BDA29ABBB91E}" destId="{E6432852-0AB1-4772-BD2C-A657CED03537}" srcOrd="0" destOrd="0" presId="urn:microsoft.com/office/officeart/2005/8/layout/vList2"/>
    <dgm:cxn modelId="{2D0B72AD-186A-458A-BA54-60658423B01D}" srcId="{3657C5C0-3E12-4A75-B520-55F5B72D2BF8}" destId="{FAF8AF61-4273-4B71-BADC-BDA29ABBB91E}" srcOrd="3" destOrd="0" parTransId="{1F75C282-512D-43B5-82BB-E0F592FF45D1}" sibTransId="{12ACED67-205B-448C-85BB-3B77AD246737}"/>
    <dgm:cxn modelId="{6B0468F7-E59B-4E7E-A048-BE45CA21CE8D}" type="presParOf" srcId="{032C1845-B271-4502-BB4E-25F35C4F5259}" destId="{8EB61418-FBE6-4C63-B4E4-D42DAB2DA628}" srcOrd="0" destOrd="0" presId="urn:microsoft.com/office/officeart/2005/8/layout/vList2"/>
    <dgm:cxn modelId="{3EC1A4B8-C28C-4724-B580-C27EABCB0A8B}" type="presParOf" srcId="{032C1845-B271-4502-BB4E-25F35C4F5259}" destId="{8BE52891-6CFD-43B8-B128-7EDD96A8D0CC}" srcOrd="1" destOrd="0" presId="urn:microsoft.com/office/officeart/2005/8/layout/vList2"/>
    <dgm:cxn modelId="{AF89204B-0A98-44AD-8CF9-E266A8743A92}" type="presParOf" srcId="{032C1845-B271-4502-BB4E-25F35C4F5259}" destId="{65FF2747-C7E5-4F52-8B5E-0F22AD012C61}" srcOrd="2" destOrd="0" presId="urn:microsoft.com/office/officeart/2005/8/layout/vList2"/>
    <dgm:cxn modelId="{9188C65A-2172-478A-ADF7-CE0B25D65EC9}" type="presParOf" srcId="{032C1845-B271-4502-BB4E-25F35C4F5259}" destId="{2F7E0815-3770-4F18-9211-9C461177A7F3}" srcOrd="3" destOrd="0" presId="urn:microsoft.com/office/officeart/2005/8/layout/vList2"/>
    <dgm:cxn modelId="{CB2C7004-D637-4A3E-98CE-53D55AC0025D}" type="presParOf" srcId="{032C1845-B271-4502-BB4E-25F35C4F5259}" destId="{A217ABDC-4659-49DC-8DC2-AB2E54E776E3}" srcOrd="4" destOrd="0" presId="urn:microsoft.com/office/officeart/2005/8/layout/vList2"/>
    <dgm:cxn modelId="{D6B1991A-490B-462B-BC79-07F621562131}" type="presParOf" srcId="{032C1845-B271-4502-BB4E-25F35C4F5259}" destId="{D579E8E4-053D-40E5-B6E7-8B856B72864B}" srcOrd="5" destOrd="0" presId="urn:microsoft.com/office/officeart/2005/8/layout/vList2"/>
    <dgm:cxn modelId="{C93B5F0F-7F1D-4D47-A4B5-326486707940}" type="presParOf" srcId="{032C1845-B271-4502-BB4E-25F35C4F5259}" destId="{E6432852-0AB1-4772-BD2C-A657CED035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BC77-4728-4A4C-84CF-9D455B753D7A}">
      <dsp:nvSpPr>
        <dsp:cNvPr id="0" name=""/>
        <dsp:cNvSpPr/>
      </dsp:nvSpPr>
      <dsp:spPr>
        <a:xfrm rot="5400000">
          <a:off x="4797228" y="-2075770"/>
          <a:ext cx="645678" cy="481888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 Energy system model (multi-agent market                        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4" y="42353"/>
        <a:ext cx="4787368" cy="582640"/>
      </dsp:txXfrm>
    </dsp:sp>
    <dsp:sp modelId="{C2C08E08-DCA8-4756-A0DE-D4218E85CAFB}">
      <dsp:nvSpPr>
        <dsp:cNvPr id="0" name=""/>
        <dsp:cNvSpPr/>
      </dsp:nvSpPr>
      <dsp:spPr>
        <a:xfrm>
          <a:off x="0" y="18528"/>
          <a:ext cx="2710624" cy="6134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PRIMES (EU)</a:t>
          </a:r>
          <a:endParaRPr lang="en-US" sz="1800" kern="1200" dirty="0"/>
        </a:p>
      </dsp:txBody>
      <dsp:txXfrm>
        <a:off x="29946" y="48474"/>
        <a:ext cx="2650732" cy="553563"/>
      </dsp:txXfrm>
    </dsp:sp>
    <dsp:sp modelId="{2AFA1DD9-7A03-48DC-B612-9EFEB20BB3F3}">
      <dsp:nvSpPr>
        <dsp:cNvPr id="0" name=""/>
        <dsp:cNvSpPr/>
      </dsp:nvSpPr>
      <dsp:spPr>
        <a:xfrm rot="5400000">
          <a:off x="4756408" y="-1322318"/>
          <a:ext cx="727319" cy="4818887"/>
        </a:xfrm>
        <a:prstGeom prst="round2SameRect">
          <a:avLst/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790080"/>
              <a:satOff val="8042"/>
              <a:lumOff val="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Energy system model (overall optimization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 rot="-5400000">
        <a:off x="2710625" y="758970"/>
        <a:ext cx="4783382" cy="656309"/>
      </dsp:txXfrm>
    </dsp:sp>
    <dsp:sp modelId="{81048268-4853-4388-80B6-F821C1586868}">
      <dsp:nvSpPr>
        <dsp:cNvPr id="0" name=""/>
        <dsp:cNvSpPr/>
      </dsp:nvSpPr>
      <dsp:spPr>
        <a:xfrm>
          <a:off x="0" y="730728"/>
          <a:ext cx="2710624" cy="712794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TIMES-</a:t>
          </a:r>
          <a:r>
            <a:rPr lang="en-US" sz="1800" kern="1200" dirty="0" err="1" smtClean="0"/>
            <a:t>PanEU</a:t>
          </a:r>
          <a:r>
            <a:rPr lang="en-US" sz="1800" kern="1200" dirty="0" smtClean="0"/>
            <a:t> (EU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4796" y="765524"/>
        <a:ext cx="2641032" cy="643202"/>
      </dsp:txXfrm>
    </dsp:sp>
    <dsp:sp modelId="{7D315F05-8D9A-495F-9EEE-8D49FFE93A7F}">
      <dsp:nvSpPr>
        <dsp:cNvPr id="0" name=""/>
        <dsp:cNvSpPr/>
      </dsp:nvSpPr>
      <dsp:spPr>
        <a:xfrm rot="5400000">
          <a:off x="4827208" y="-574765"/>
          <a:ext cx="585719" cy="4818887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Non-CO2 GHG emissions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4" y="1570411"/>
        <a:ext cx="4790295" cy="528535"/>
      </dsp:txXfrm>
    </dsp:sp>
    <dsp:sp modelId="{4CA08F45-4DF0-4E42-B062-31F51DE9385B}">
      <dsp:nvSpPr>
        <dsp:cNvPr id="0" name=""/>
        <dsp:cNvSpPr/>
      </dsp:nvSpPr>
      <dsp:spPr>
        <a:xfrm>
          <a:off x="0" y="1526156"/>
          <a:ext cx="2710624" cy="61704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GAINS (EU)</a:t>
          </a:r>
          <a:endParaRPr lang="en-US" sz="1800" kern="1200" dirty="0"/>
        </a:p>
      </dsp:txBody>
      <dsp:txXfrm>
        <a:off x="30122" y="1556278"/>
        <a:ext cx="2650380" cy="556799"/>
      </dsp:txXfrm>
    </dsp:sp>
    <dsp:sp modelId="{20C757C5-65DE-4ECC-9D16-C4246FDCAD6D}">
      <dsp:nvSpPr>
        <dsp:cNvPr id="0" name=""/>
        <dsp:cNvSpPr/>
      </dsp:nvSpPr>
      <dsp:spPr>
        <a:xfrm rot="5400000">
          <a:off x="4858870" y="133016"/>
          <a:ext cx="522396" cy="4818887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RES deployment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5" y="2306763"/>
        <a:ext cx="4793386" cy="471394"/>
      </dsp:txXfrm>
    </dsp:sp>
    <dsp:sp modelId="{651DB7A7-6D05-455B-940B-45645DD889F1}">
      <dsp:nvSpPr>
        <dsp:cNvPr id="0" name=""/>
        <dsp:cNvSpPr/>
      </dsp:nvSpPr>
      <dsp:spPr>
        <a:xfrm>
          <a:off x="0" y="2218570"/>
          <a:ext cx="2710624" cy="6477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Green-X (EU)</a:t>
          </a:r>
          <a:endParaRPr lang="en-US" sz="1800" kern="1200" dirty="0"/>
        </a:p>
      </dsp:txBody>
      <dsp:txXfrm>
        <a:off x="31622" y="2250192"/>
        <a:ext cx="2647380" cy="584535"/>
      </dsp:txXfrm>
    </dsp:sp>
    <dsp:sp modelId="{4F7A14C3-79FB-4446-8545-DE91E5E7E9B9}">
      <dsp:nvSpPr>
        <dsp:cNvPr id="0" name=""/>
        <dsp:cNvSpPr/>
      </dsp:nvSpPr>
      <dsp:spPr>
        <a:xfrm rot="5400000">
          <a:off x="4885153" y="844882"/>
          <a:ext cx="469829" cy="4818887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Macro-economic (General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5" y="3042346"/>
        <a:ext cx="4795952" cy="423959"/>
      </dsp:txXfrm>
    </dsp:sp>
    <dsp:sp modelId="{7E368505-5748-491B-A5FE-FCCA32995C00}">
      <dsp:nvSpPr>
        <dsp:cNvPr id="0" name=""/>
        <dsp:cNvSpPr/>
      </dsp:nvSpPr>
      <dsp:spPr>
        <a:xfrm>
          <a:off x="0" y="2941720"/>
          <a:ext cx="2710624" cy="60970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GEM-E3 (Global and EU specific)</a:t>
          </a:r>
          <a:endParaRPr lang="en-US" sz="1800" kern="1200" dirty="0"/>
        </a:p>
      </dsp:txBody>
      <dsp:txXfrm>
        <a:off x="29763" y="2971483"/>
        <a:ext cx="2651098" cy="550176"/>
      </dsp:txXfrm>
    </dsp:sp>
    <dsp:sp modelId="{C61B0DEB-F5B5-44F1-963A-424F77707AB3}">
      <dsp:nvSpPr>
        <dsp:cNvPr id="0" name=""/>
        <dsp:cNvSpPr/>
      </dsp:nvSpPr>
      <dsp:spPr>
        <a:xfrm rot="5400000">
          <a:off x="4876084" y="1507443"/>
          <a:ext cx="487967" cy="4818887"/>
        </a:xfrm>
        <a:prstGeom prst="round2SameRect">
          <a:avLst/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950401"/>
              <a:satOff val="40211"/>
              <a:lumOff val="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Macroeconomic-</a:t>
          </a:r>
          <a:r>
            <a:rPr lang="en-US" sz="1600" b="1" kern="1200" dirty="0" err="1" smtClean="0">
              <a:solidFill>
                <a:srgbClr val="1F4D79"/>
              </a:solidFill>
              <a:latin typeface="Cambria"/>
              <a:ea typeface="+mn-ea"/>
              <a:cs typeface="Cambria"/>
            </a:rPr>
            <a:t>NeoKeynesian</a:t>
          </a: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 (up to 2030)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5" y="3696724"/>
        <a:ext cx="4795066" cy="440325"/>
      </dsp:txXfrm>
    </dsp:sp>
    <dsp:sp modelId="{5F5FD3B3-EEFD-4F10-9B03-717D5217593C}">
      <dsp:nvSpPr>
        <dsp:cNvPr id="0" name=""/>
        <dsp:cNvSpPr/>
      </dsp:nvSpPr>
      <dsp:spPr>
        <a:xfrm>
          <a:off x="0" y="3626793"/>
          <a:ext cx="2710624" cy="580187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NEMESIS</a:t>
          </a:r>
          <a:endParaRPr lang="en-US" sz="1800" kern="1200" dirty="0"/>
        </a:p>
      </dsp:txBody>
      <dsp:txXfrm>
        <a:off x="28322" y="3655115"/>
        <a:ext cx="2653980" cy="523543"/>
      </dsp:txXfrm>
    </dsp:sp>
    <dsp:sp modelId="{A00E594D-7ABF-4B20-ACF5-1422D55CC32B}">
      <dsp:nvSpPr>
        <dsp:cNvPr id="0" name=""/>
        <dsp:cNvSpPr/>
      </dsp:nvSpPr>
      <dsp:spPr>
        <a:xfrm rot="5400000">
          <a:off x="4920818" y="2119980"/>
          <a:ext cx="398499" cy="4818887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1F4D79"/>
              </a:solidFill>
              <a:latin typeface="Cambria"/>
              <a:ea typeface="+mn-ea"/>
              <a:cs typeface="Cambria"/>
            </a:rPr>
            <a:t>Macro-economic (General equilibrium)</a:t>
          </a:r>
          <a:endParaRPr lang="en-US" sz="1600" b="1" kern="1200" dirty="0">
            <a:solidFill>
              <a:srgbClr val="1F4D79"/>
            </a:solidFill>
            <a:latin typeface="Cambria"/>
            <a:ea typeface="+mn-ea"/>
            <a:cs typeface="Cambria"/>
          </a:endParaRPr>
        </a:p>
      </dsp:txBody>
      <dsp:txXfrm rot="-5400000">
        <a:off x="2710625" y="4349627"/>
        <a:ext cx="4799434" cy="359593"/>
      </dsp:txXfrm>
    </dsp:sp>
    <dsp:sp modelId="{A7293817-BD1F-43BD-B279-1CF153AC74ED}">
      <dsp:nvSpPr>
        <dsp:cNvPr id="0" name=""/>
        <dsp:cNvSpPr/>
      </dsp:nvSpPr>
      <dsp:spPr>
        <a:xfrm>
          <a:off x="0" y="4282351"/>
          <a:ext cx="2710624" cy="49414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WorldScan</a:t>
          </a:r>
          <a:r>
            <a:rPr lang="en-US" sz="1800" kern="1200" dirty="0" smtClean="0"/>
            <a:t> (Global and EU specific)</a:t>
          </a:r>
          <a:endParaRPr lang="en-US" sz="1800" kern="1200" dirty="0"/>
        </a:p>
      </dsp:txBody>
      <dsp:txXfrm>
        <a:off x="24122" y="4306473"/>
        <a:ext cx="2662380" cy="44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61418-FBE6-4C63-B4E4-D42DAB2DA628}">
      <dsp:nvSpPr>
        <dsp:cNvPr id="0" name=""/>
        <dsp:cNvSpPr/>
      </dsp:nvSpPr>
      <dsp:spPr>
        <a:xfrm>
          <a:off x="0" y="692964"/>
          <a:ext cx="7530066" cy="79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European Union’s long-term </a:t>
          </a:r>
          <a:r>
            <a:rPr lang="en-US" sz="2000" b="1" kern="1200" dirty="0" err="1" smtClean="0"/>
            <a:t>decarbonisation</a:t>
          </a:r>
          <a:r>
            <a:rPr lang="en-US" sz="2000" b="1" kern="1200" dirty="0" smtClean="0"/>
            <a:t> strategy requires strong 2030 climate targets</a:t>
          </a:r>
          <a:endParaRPr lang="en-US" sz="2000" kern="1200" dirty="0"/>
        </a:p>
      </dsp:txBody>
      <dsp:txXfrm>
        <a:off x="38838" y="731802"/>
        <a:ext cx="7452390" cy="717924"/>
      </dsp:txXfrm>
    </dsp:sp>
    <dsp:sp modelId="{65FF2747-C7E5-4F52-8B5E-0F22AD012C61}">
      <dsp:nvSpPr>
        <dsp:cNvPr id="0" name=""/>
        <dsp:cNvSpPr/>
      </dsp:nvSpPr>
      <dsp:spPr>
        <a:xfrm>
          <a:off x="0" y="1546164"/>
          <a:ext cx="7530066" cy="79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Carbon-free electricity, energy efficiency and transport electrification are critical for the </a:t>
          </a:r>
          <a:r>
            <a:rPr lang="en-US" sz="2000" b="1" kern="1200" dirty="0" err="1" smtClean="0"/>
            <a:t>decarbonisation</a:t>
          </a:r>
          <a:r>
            <a:rPr lang="en-US" sz="2000" b="1" kern="1200" dirty="0" smtClean="0"/>
            <a:t> of the EU energy system</a:t>
          </a:r>
          <a:endParaRPr lang="en-US" sz="2000" kern="1200" dirty="0"/>
        </a:p>
      </dsp:txBody>
      <dsp:txXfrm>
        <a:off x="38838" y="1585002"/>
        <a:ext cx="7452390" cy="717924"/>
      </dsp:txXfrm>
    </dsp:sp>
    <dsp:sp modelId="{A217ABDC-4659-49DC-8DC2-AB2E54E776E3}">
      <dsp:nvSpPr>
        <dsp:cNvPr id="0" name=""/>
        <dsp:cNvSpPr/>
      </dsp:nvSpPr>
      <dsp:spPr>
        <a:xfrm>
          <a:off x="0" y="2399364"/>
          <a:ext cx="7530066" cy="79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Climate policies create opportunities for some European sectors and challenges for others </a:t>
          </a:r>
          <a:endParaRPr lang="en-US" sz="2000" kern="1200" dirty="0"/>
        </a:p>
      </dsp:txBody>
      <dsp:txXfrm>
        <a:off x="38838" y="2438202"/>
        <a:ext cx="7452390" cy="717924"/>
      </dsp:txXfrm>
    </dsp:sp>
    <dsp:sp modelId="{E6432852-0AB1-4772-BD2C-A657CED03537}">
      <dsp:nvSpPr>
        <dsp:cNvPr id="0" name=""/>
        <dsp:cNvSpPr/>
      </dsp:nvSpPr>
      <dsp:spPr>
        <a:xfrm>
          <a:off x="0" y="3252564"/>
          <a:ext cx="7530066" cy="79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If other world regions start decarbonizing later, Europe would gain a technological first mover advantage</a:t>
          </a:r>
          <a:endParaRPr lang="en-US" sz="2000" kern="1200" dirty="0"/>
        </a:p>
      </dsp:txBody>
      <dsp:txXfrm>
        <a:off x="38838" y="3291402"/>
        <a:ext cx="7452390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0ABF86-11F9-4635-9AC1-BFB70EEB63AA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BBACB3C-6E9D-4362-8609-6840272D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53F3-425A-4A69-A6C1-567561BB5B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CB3C-6E9D-4362-8609-6840272DE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The AMPERE Consortium,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62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The AMPERE Consortium,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84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352928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6019301"/>
            <a:ext cx="576063" cy="7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ROJECTS\MEDPRO\Presentations Logos\MEDPRO, EC, FP7 LOGOS\EC-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6228940"/>
            <a:ext cx="754290" cy="5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4200" kern="1200">
          <a:solidFill>
            <a:srgbClr val="007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8621" y="402740"/>
            <a:ext cx="7116152" cy="605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1789356" y="2653267"/>
            <a:ext cx="5711991" cy="1580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94"/>
              </a:lnSpc>
            </a:pPr>
            <a:r>
              <a:rPr lang="en-US" sz="4000" b="1" dirty="0" err="1" smtClean="0">
                <a:solidFill>
                  <a:srgbClr val="007194"/>
                </a:solidFill>
                <a:latin typeface="+mj-lt"/>
                <a:cs typeface="Cambria"/>
              </a:rPr>
              <a:t>Decarbonisation</a:t>
            </a:r>
            <a:r>
              <a:rPr lang="en-US" sz="4000" b="1" dirty="0" smtClean="0">
                <a:solidFill>
                  <a:srgbClr val="007194"/>
                </a:solidFill>
                <a:latin typeface="+mj-lt"/>
                <a:cs typeface="Cambria"/>
              </a:rPr>
              <a:t> holds challenges and opportunities for Europe</a:t>
            </a:r>
            <a:endParaRPr sz="4000" dirty="0">
              <a:solidFill>
                <a:srgbClr val="007194"/>
              </a:solidFill>
              <a:latin typeface="+mj-lt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355" y="4437112"/>
            <a:ext cx="57119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Decarbonisation</a:t>
            </a:r>
            <a:r>
              <a:rPr lang="en-US" sz="2200" dirty="0" smtClean="0"/>
              <a:t> scenarios for Europe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 smtClean="0"/>
              <a:t>Pantelis Capros (ICCS), Leonidas Paroussos (ICCS), Panagiotis Fragkos (ICCS)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1653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5" y="1163782"/>
            <a:ext cx="4829928" cy="527480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Reference scenario leads to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only 40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% GHG emissions reductions by 2050</a:t>
            </a:r>
          </a:p>
          <a:p>
            <a:pPr marL="742950" lvl="1" indent="-285750"/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not consistent with the 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7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global mitigation target </a:t>
            </a:r>
          </a:p>
          <a:p>
            <a:pPr marL="285750" indent="-285750"/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EU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decarbonisation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pathway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achieves 80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% reduction in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GHG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emissions by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2050 </a:t>
            </a:r>
          </a:p>
          <a:p>
            <a:pPr marL="285750" indent="-285750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AMPERE findings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suggest a 40% GHG reduction in EU emissions by 2030 as a cost-effective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milestone for long term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decarbonisation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 </a:t>
            </a:r>
          </a:p>
          <a:p>
            <a:pPr marL="285750" indent="-285750"/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Successful implementation of the EU Roadmap requires a clear signal for clean energy investments</a:t>
            </a:r>
          </a:p>
          <a:p>
            <a:pPr marL="285750" indent="-285750"/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Models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confirm that both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RES penetration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and energy efficiency progress must accelerate considerably beyond the 2020 commitment. </a:t>
            </a:r>
          </a:p>
          <a:p>
            <a:pPr marL="285750" indent="-285750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EU ETS cap reduction has to accelerate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faster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than the current stipulation of 1.74% per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year</a:t>
            </a:r>
          </a:p>
          <a:p>
            <a:pPr marL="285750" indent="-285750"/>
            <a:endParaRPr lang="en-US" sz="1600" b="1" dirty="0">
              <a:solidFill>
                <a:srgbClr val="1F4D79"/>
              </a:solidFill>
              <a:latin typeface="Cambria"/>
              <a:cs typeface="Cambria"/>
            </a:endParaRPr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473" y="1269579"/>
            <a:ext cx="3702943" cy="10579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EU GHG emissions (index, 2010=100)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Yellow: Reference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70AD47"/>
                </a:solidFill>
              </a:rPr>
              <a:t>Green: </a:t>
            </a:r>
            <a:r>
              <a:rPr lang="en-US" sz="1600" b="1" dirty="0" err="1" smtClean="0">
                <a:solidFill>
                  <a:srgbClr val="70AD47"/>
                </a:solidFill>
              </a:rPr>
              <a:t>Decarbonisation</a:t>
            </a:r>
            <a:endParaRPr lang="en-US" sz="1600" b="1" dirty="0">
              <a:solidFill>
                <a:srgbClr val="70AD4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312450"/>
            <a:ext cx="3548180" cy="363353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 GHG Emissions – 2030 Targets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3888432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 smtClean="0"/>
              <a:t>EU decarbonisation costs compared to Reference (as % of GDP) </a:t>
            </a:r>
          </a:p>
          <a:p>
            <a:pPr marL="0" indent="0" algn="ctr">
              <a:buNone/>
            </a:pPr>
            <a:r>
              <a:rPr lang="en-GB" sz="1400" dirty="0" smtClean="0"/>
              <a:t>Box plots show the range and distribution of model results, with the black line indicating the median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531085" cy="5460987"/>
          </a:xfrm>
        </p:spPr>
        <p:txBody>
          <a:bodyPr>
            <a:normAutofit fontScale="25000" lnSpcReduction="20000"/>
          </a:bodyPr>
          <a:lstStyle/>
          <a:p>
            <a:pPr marR="19906">
              <a:lnSpc>
                <a:spcPts val="2155"/>
              </a:lnSpc>
              <a:spcBef>
                <a:spcPts val="595"/>
              </a:spcBef>
            </a:pP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Increasing </a:t>
            </a:r>
            <a:r>
              <a:rPr lang="en-US" sz="76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stringency </a:t>
            </a: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of European policy to 40% reductions by 2030 from the reference pathway (which projects 30% reductions by 2030) can be achieved at moderate costs if the full range of mitigation options is available </a:t>
            </a:r>
            <a:endParaRPr lang="en-US" sz="76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  <a:p>
            <a:pPr marR="19906">
              <a:lnSpc>
                <a:spcPts val="2155"/>
              </a:lnSpc>
              <a:spcBef>
                <a:spcPts val="1200"/>
              </a:spcBef>
            </a:pP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Costs are higher after 2030 due to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stronger </a:t>
            </a:r>
            <a:r>
              <a:rPr lang="en-US" sz="7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GHG reduction effort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exhaustion </a:t>
            </a:r>
            <a:r>
              <a:rPr lang="en-US" sz="7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abatement potential 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US" sz="7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carbon </a:t>
            </a: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prices</a:t>
            </a:r>
          </a:p>
          <a:p>
            <a:pPr marL="285750" marR="19906" indent="-285750">
              <a:lnSpc>
                <a:spcPct val="110000"/>
              </a:lnSpc>
              <a:spcBef>
                <a:spcPts val="1200"/>
              </a:spcBef>
            </a:pPr>
            <a:r>
              <a:rPr lang="en-US" sz="76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GDP impacts according to macroeconomic models are higher than energy costs as % of GDP calculated by energy system models; this is mainly due to depressive effects of global climate action on global </a:t>
            </a:r>
            <a:r>
              <a:rPr lang="en-US" sz="7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economy</a:t>
            </a:r>
            <a:endParaRPr lang="en-US" sz="6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18777"/>
            <a:ext cx="3816424" cy="39889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cs typeface="Arial"/>
              </a:rPr>
              <a:t>Decarbonisation</a:t>
            </a:r>
            <a:r>
              <a:rPr lang="en-US" sz="3600" dirty="0">
                <a:cs typeface="Arial"/>
              </a:rPr>
              <a:t> costs for Europe are low if all mitigation options are available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690" y="1340768"/>
            <a:ext cx="3872294" cy="937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/>
              <a:t>EU decarbonisation costs compared </a:t>
            </a:r>
            <a:r>
              <a:rPr lang="en-US" sz="1400" b="1" dirty="0" smtClean="0"/>
              <a:t>to Reference </a:t>
            </a:r>
            <a:r>
              <a:rPr lang="en-US" sz="1400" b="1" dirty="0"/>
              <a:t>(as % of GDP)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1400" dirty="0"/>
              <a:t>Black dots show </a:t>
            </a:r>
            <a:r>
              <a:rPr lang="en-GB" sz="1400" dirty="0" smtClean="0"/>
              <a:t>costs for optimal </a:t>
            </a:r>
            <a:r>
              <a:rPr lang="en-GB" sz="1400" dirty="0"/>
              <a:t>decarbonisation </a:t>
            </a:r>
            <a:r>
              <a:rPr lang="en-GB" sz="1400" dirty="0" smtClean="0"/>
              <a:t>Red </a:t>
            </a:r>
            <a:r>
              <a:rPr lang="en-GB" sz="1400" dirty="0"/>
              <a:t>dots show </a:t>
            </a:r>
            <a:r>
              <a:rPr lang="en-GB" sz="1400" dirty="0" smtClean="0"/>
              <a:t>costs for delayed action </a:t>
            </a:r>
            <a:r>
              <a:rPr lang="en-GB" sz="1400" dirty="0"/>
              <a:t>until </a:t>
            </a:r>
            <a:r>
              <a:rPr lang="en-GB" sz="1400" dirty="0" smtClean="0"/>
              <a:t>2030</a:t>
            </a:r>
            <a:endParaRPr lang="en-GB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84494" y="1322478"/>
            <a:ext cx="4191962" cy="5093820"/>
          </a:xfrm>
        </p:spPr>
        <p:txBody>
          <a:bodyPr>
            <a:noAutofit/>
          </a:bodyPr>
          <a:lstStyle/>
          <a:p>
            <a:pPr marR="19906">
              <a:lnSpc>
                <a:spcPts val="2155"/>
              </a:lnSpc>
              <a:spcBef>
                <a:spcPts val="595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Delaying strong climate action until 2030: 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implies a very steep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pathway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2030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stresses the system capabilities for decarbonisation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renovation rates of buildings and higher deployment of RES and CCS</a:t>
            </a:r>
          </a:p>
          <a:p>
            <a:pPr marR="19906">
              <a:lnSpc>
                <a:spcPts val="2155"/>
              </a:lnSpc>
              <a:spcBef>
                <a:spcPts val="595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PRIMES and TIMES-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PanEU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 show that delayed climate action leads to an increase in cumulative 2010-2050 energy system costs (by 0.4-0.6 percentage points of GDP) compared to the optimal non-delaying decarbonisation scenario as a result of: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abatement efforts after 2030</a:t>
            </a:r>
          </a:p>
          <a:p>
            <a:pPr marL="742950" marR="19906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ock-ins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energy sector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lack of infrastructure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19906" lvl="1" indent="-285750"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learning progress for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RES, CCS, batteries, etc.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944942" cy="38607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…but costs increase if climate action is delayed until 2030 and accelerates post 2030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173" y="1123627"/>
            <a:ext cx="3715687" cy="5352743"/>
          </a:xfrm>
        </p:spPr>
        <p:txBody>
          <a:bodyPr>
            <a:noAutofit/>
          </a:bodyPr>
          <a:lstStyle/>
          <a:p>
            <a:pPr marR="19906">
              <a:lnSpc>
                <a:spcPts val="2155"/>
              </a:lnSpc>
              <a:spcBef>
                <a:spcPts val="595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All models confirm that decarbonizing power generation and allowing electricity to substitute fossils in inflexible final demand sectors is a cost-efficient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strategy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  <a:p>
            <a:pPr marR="19906">
              <a:lnSpc>
                <a:spcPts val="2155"/>
              </a:lnSpc>
              <a:spcBef>
                <a:spcPts val="595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Carbon-free electricity can be supplied by a range of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options: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  <a:p>
            <a:pPr marL="742950" marR="19906" lvl="1" indent="-285750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PRIMES and GEM-E3 show high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deployment combined with storage and gas-fired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shows higher nuclear to the detriment of RES </a:t>
            </a:r>
          </a:p>
          <a:p>
            <a:pPr marL="742950" marR="19906" lvl="1" indent="-285750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models show that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CCS technologies have to be deployed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2030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901" y="1123627"/>
            <a:ext cx="4206605" cy="2280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12" y="3403729"/>
            <a:ext cx="4810161" cy="32677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rial"/>
              </a:rPr>
              <a:t>Carbon-free electricity is critical for </a:t>
            </a:r>
            <a:r>
              <a:rPr lang="en-US" sz="4400" dirty="0" err="1">
                <a:cs typeface="Arial"/>
              </a:rPr>
              <a:t>decarbonisation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32784" y="6453336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8" y="1340768"/>
            <a:ext cx="4187760" cy="5040560"/>
          </a:xfrm>
        </p:spPr>
        <p:txBody>
          <a:bodyPr>
            <a:normAutofit fontScale="40000" lnSpcReduction="20000"/>
          </a:bodyPr>
          <a:lstStyle/>
          <a:p>
            <a:pPr marL="285750" marR="38061" indent="-285750">
              <a:lnSpc>
                <a:spcPct val="11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is critical for decarbonisation: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 energy demand and CO2 emissions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Less scope for deployment of supply options (RES,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CCS and nuclear)</a:t>
            </a: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marR="38061" indent="-285750">
              <a:lnSpc>
                <a:spcPct val="110000"/>
              </a:lnSpc>
            </a:pP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demand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reduced by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relative to 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in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2050 </a:t>
            </a: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marR="38061" indent="-285750">
              <a:lnSpc>
                <a:spcPct val="11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efficiency promoting </a:t>
            </a: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 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scenario implies strong decoupling of final energy demand from GDP growth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energy intensity of GDP is reduced by 70% (model median) in the period 2010-2050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22202"/>
            <a:ext cx="4298053" cy="49320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4" dirty="0">
                <a:cs typeface="Cambria"/>
              </a:rPr>
              <a:t>Energy efficiency progress is important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944" y="1340768"/>
            <a:ext cx="3660906" cy="10579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400" b="1" dirty="0"/>
              <a:t>EU decarbonisation costs compared to Reference (as % of </a:t>
            </a:r>
            <a:r>
              <a:rPr lang="en-US" sz="1400" b="1" dirty="0" smtClean="0"/>
              <a:t>GDP 2010-2050) </a:t>
            </a:r>
            <a:endParaRPr lang="en-US" sz="1400" b="1" dirty="0"/>
          </a:p>
          <a:p>
            <a:pPr marL="0" indent="0" algn="ctr">
              <a:buNone/>
            </a:pPr>
            <a:r>
              <a:rPr lang="en-GB" sz="1400" dirty="0"/>
              <a:t>Box plots show the range and distribution of model results, with the black line indicating the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42481" y="1218662"/>
            <a:ext cx="4207791" cy="5298375"/>
          </a:xfrm>
        </p:spPr>
        <p:txBody>
          <a:bodyPr>
            <a:normAutofit fontScale="70000" lnSpcReduction="20000"/>
          </a:bodyPr>
          <a:lstStyle/>
          <a:p>
            <a:pPr marL="285750" marR="38061" indent="-285750">
              <a:lnSpc>
                <a:spcPct val="110000"/>
              </a:lnSpc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European policies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preclude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certain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options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a large impact on mitigation costs.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marR="38061" indent="-285750">
              <a:lnSpc>
                <a:spcPct val="110000"/>
              </a:lnSpc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Non-availability of nuclear and CCS leads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an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costs, as RES and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options have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used at levels with higher marginal costs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large part of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incurred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storage, grids and power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balancing due to the massive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penetration of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intermittent RES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Delays in transport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electrification increase mitigation costs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CO2 reductions in other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sectors</a:t>
            </a:r>
          </a:p>
          <a:p>
            <a:pPr marL="742950" marR="130558" lvl="1" indent="-285750">
              <a:lnSpc>
                <a:spcPct val="110000"/>
              </a:lnSpc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Massive deployment of biofuels stressing biomass supply</a:t>
            </a:r>
          </a:p>
          <a:p>
            <a:pPr marL="742950" marR="130558" lvl="1" indent="-285750">
              <a:lnSpc>
                <a:spcPct val="110000"/>
              </a:lnSpc>
            </a:pPr>
            <a:endParaRPr lang="en-US" sz="21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28" y="2357793"/>
            <a:ext cx="4298053" cy="37506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rial"/>
              </a:rPr>
              <a:t>Technological limitations increase </a:t>
            </a:r>
            <a:r>
              <a:rPr lang="en-US" sz="4400" dirty="0" err="1">
                <a:cs typeface="Arial"/>
              </a:rPr>
              <a:t>decarbonisation</a:t>
            </a:r>
            <a:r>
              <a:rPr lang="en-US" sz="4400" dirty="0">
                <a:cs typeface="Arial"/>
              </a:rPr>
              <a:t> costs for Europe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84" y="1177871"/>
            <a:ext cx="7530066" cy="5277174"/>
          </a:xfrm>
        </p:spPr>
        <p:txBody>
          <a:bodyPr>
            <a:normAutofit fontScale="92500" lnSpcReduction="10000"/>
          </a:bodyPr>
          <a:lstStyle/>
          <a:p>
            <a:pPr marL="285750" marR="38061" indent="-285750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 in the EU replaces imported fossil fuels by domestically 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produced goods and services that are used to improve energy </a:t>
            </a: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efficiency, electrify mobility 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implement RES and other emission reduction technologies</a:t>
            </a:r>
          </a:p>
          <a:p>
            <a:pPr marL="285750" marR="38061" indent="-285750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climate policies lead to a reduction of European dependence on imported oil and natural gas and enhance security of energy supply for Europe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marR="38061" indent="-285750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costs arising from the imposition of climate policies tend to increase production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costs, reduce demand and imply lower growth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economic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</a:t>
            </a:r>
          </a:p>
          <a:p>
            <a:pPr marL="742950" marR="130558" lvl="1" indent="-28575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reduction is more pronounced in sectors that are directly affected by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energy costs, such as energy-intensive industries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130558" lvl="1" indent="-285750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output and employment in energy efficiency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services, equipment goods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the agricultural sector due to higher demand for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bioenergy</a:t>
            </a:r>
          </a:p>
          <a:p>
            <a:pPr marL="742950" marR="130558" lvl="1" indent="-285750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impacts can be positive if carbon revenues are redistributed to reduce labour costs (double dividend assertion)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Climate policies create opportunities for some European sectors and challenges for others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353" y="1141110"/>
            <a:ext cx="5377911" cy="5422421"/>
          </a:xfrm>
        </p:spPr>
        <p:txBody>
          <a:bodyPr>
            <a:noAutofit/>
          </a:bodyPr>
          <a:lstStyle/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Carbon leakage when EU acts alone is around 28% </a:t>
            </a:r>
          </a:p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size of the emission group and its composition (in terms of GHG and energy intensities) matters for carbon leakage: leakage is reduced to 3% when China joins the EU GHG mitigation action.</a:t>
            </a:r>
          </a:p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difference in leakage rates is attributed to the carbon intensity production structure of the different countries. </a:t>
            </a:r>
          </a:p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metals and chemicals sectors present the highest leakage rates, as they are characterized by both high energy intensity and high trade openness. </a:t>
            </a:r>
          </a:p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Leakage rates are sensitive to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assumed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elasticity values in foreign trade </a:t>
            </a:r>
          </a:p>
          <a:p>
            <a:pPr marL="355802" marR="44667" indent="-342900">
              <a:lnSpc>
                <a:spcPts val="2165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If carbon revenues are transferred (as subsidies) to the energy-intensive industries, carbon leakage can be reduced to half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412776"/>
            <a:ext cx="2589792" cy="108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Carbon Leakage </a:t>
            </a:r>
            <a:r>
              <a:rPr lang="en-US" sz="1600" b="1" dirty="0" smtClean="0"/>
              <a:t>in case of unilateral EU action and in case that China or USA join the climate effort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27" y="2348880"/>
            <a:ext cx="3198077" cy="38897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Assessment of carbon leakage through the industry channel (GEM-E3 results)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34" y="1414121"/>
            <a:ext cx="8206022" cy="496720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mover advantage is meant as the possible trade and growth benefits stemming from technological leadership in technologies required to implement transition to a low carbon emitting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Clean energy technologies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(electric vehicles, CCS, wind,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photovoltaics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biofuels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efficient equipment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have a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potential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cost reduction if developed at a large scale.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GEM-E3 and NEMESIS include endogenous learning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a result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R&amp;D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economies of scale in mass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(learning by doing)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assumed that the European internal market is sufficiently large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 for achieving a large part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for clean energy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Can the EU economy get First Mover Advantage from pioneering strong climate action?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340768"/>
            <a:ext cx="4259769" cy="5246012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achieved by the 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as the first mover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cost advantages which allow 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global markets </a:t>
            </a: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diffusion of technology worldwide diminishes the advantages over time</a:t>
            </a:r>
          </a:p>
          <a:p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 is the main winner in 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exports</a:t>
            </a:r>
          </a:p>
          <a:p>
            <a:pPr lvl="1"/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large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world 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in case of global mitigation</a:t>
            </a:r>
          </a:p>
          <a:p>
            <a:pPr lvl="1"/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already enjoys a comparative advantage in vehicle construction 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CCS 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RES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 are also important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974937" cy="41029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Arial"/>
              </a:rPr>
              <a:t>If other world regions start decarbonizing later, Europe would gain a technological first mover advantage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Acknowledgement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information presented here reflects only the authors’ views. The European Union is not liable for any use that may be made of the information contained herein. 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294108"/>
            <a:ext cx="4359945" cy="5230678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Delaying climate action until 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2030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leads to </a:t>
            </a:r>
            <a:r>
              <a:rPr lang="en-GB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0.6% cumulative GDP reduction in EU compared to reference</a:t>
            </a:r>
          </a:p>
          <a:p>
            <a:pPr lvl="1"/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climate effort after 2030 in order to comply with overall carbon budget </a:t>
            </a:r>
          </a:p>
          <a:p>
            <a:pPr lvl="1"/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Depressive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mitigation action on global GDP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(lower demand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EU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exports)</a:t>
            </a:r>
          </a:p>
          <a:p>
            <a:r>
              <a:rPr lang="en-GB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EU undertakes early action and </a:t>
            </a:r>
            <a:r>
              <a:rPr lang="en-GB" sz="8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RoW</a:t>
            </a:r>
            <a:r>
              <a:rPr lang="en-GB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joins </a:t>
            </a:r>
            <a:r>
              <a:rPr lang="en-GB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after </a:t>
            </a:r>
            <a:r>
              <a:rPr lang="en-GB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2030 the cumulative cost for EU decreases to only 0.2%</a:t>
            </a:r>
          </a:p>
          <a:p>
            <a:pPr lvl="1"/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exports increase by 1.4% cumulatively from reference</a:t>
            </a:r>
          </a:p>
          <a:p>
            <a:pPr lvl="1"/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Clean energy technologies</a:t>
            </a:r>
          </a:p>
          <a:p>
            <a:pPr lvl="1"/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Prolonged period for restructuring of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EU </a:t>
            </a:r>
            <a:b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system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981033" cy="43150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rial"/>
              </a:rPr>
              <a:t>Macro-economic implications of first mover EU action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2895600" cy="365125"/>
          </a:xfrm>
        </p:spPr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77872"/>
            <a:ext cx="8280920" cy="550253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findings confirm the robustness of the EU Roadmap’s main priorities and conclusions: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Carbon-free electricity and high RES deployment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Acceleration of energy efficiency improvements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Electrification of transport and stationary demand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energy system and GDP costs if all mitigation options available, including nuclear and CCS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analysis suggests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40% GHG reduction in EU emissions by 2030 as a cost-effective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Delayed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action until 2030 increases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considerably the cumulative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costs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abatement efforts after 2030</a:t>
            </a:r>
          </a:p>
          <a:p>
            <a:pPr marR="19906"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Lock-ins in the energy sector and lack of infrastructure </a:t>
            </a:r>
          </a:p>
          <a:p>
            <a:pPr marR="19906"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Delays in learning progress for RES, CCS, batteries, etc.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Assuming that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RoW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 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effort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2030, Europe can get economic benefits from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 action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until 2030: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advantage and increase in exports of clean energy technologies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(mainly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vehicles, CCS and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Prolonged period for the restructuring of the energy system</a:t>
            </a:r>
          </a:p>
          <a:p>
            <a:pPr lvl="1"/>
            <a:endParaRPr lang="en-GB" b="1" dirty="0">
              <a:solidFill>
                <a:schemeClr val="accent1"/>
              </a:solidFill>
            </a:endParaRPr>
          </a:p>
          <a:p>
            <a:pPr marR="19906"/>
            <a:endParaRPr lang="en-US" b="1" dirty="0" smtClean="0">
              <a:solidFill>
                <a:schemeClr val="tx2"/>
              </a:solidFill>
            </a:endParaRPr>
          </a:p>
          <a:p>
            <a:pPr marR="19906"/>
            <a:endParaRPr lang="en-US" b="1" dirty="0" smtClean="0">
              <a:solidFill>
                <a:schemeClr val="tx2"/>
              </a:solidFill>
            </a:endParaRPr>
          </a:p>
          <a:p>
            <a:pPr marL="457200" marR="19906" indent="-457200">
              <a:buFont typeface="+mj-lt"/>
              <a:buAutoNum type="arabicPeriod"/>
            </a:pPr>
            <a:endParaRPr lang="en-US" sz="2900" b="1" dirty="0">
              <a:solidFill>
                <a:schemeClr val="accent1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0333"/>
            <a:ext cx="799782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AMPERE papers on EU </a:t>
            </a:r>
            <a:r>
              <a:rPr lang="en-US" sz="3600" dirty="0" err="1" smtClean="0"/>
              <a:t>decarbonisation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Energy Strategy Reviews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err="1"/>
              <a:t>vol</a:t>
            </a:r>
            <a:r>
              <a:rPr lang="en-US" sz="2000" dirty="0"/>
              <a:t> 2, issue </a:t>
            </a:r>
            <a:r>
              <a:rPr lang="en-US" sz="2000" dirty="0" smtClean="0"/>
              <a:t>3/4, 2014)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97825" cy="4659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Capros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pathways under alternative technological and policy choices: A multi-model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Capros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 of models and scenarios used to assess European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pathways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78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AMPERE Scenarios Database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https://secure.iiasa.ac.at/web-apps/ene/AMPEREDB/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42"/>
          <a:stretch>
            <a:fillRect/>
          </a:stretch>
        </p:blipFill>
        <p:spPr bwMode="auto">
          <a:xfrm>
            <a:off x="251520" y="1466891"/>
            <a:ext cx="8712968" cy="52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9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95288" y="2636838"/>
            <a:ext cx="8424862" cy="2160314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de-DE" sz="4000" b="1" dirty="0" smtClean="0">
                <a:solidFill>
                  <a:srgbClr val="007194"/>
                </a:solidFill>
              </a:rPr>
              <a:t>Thank You</a:t>
            </a:r>
          </a:p>
          <a:p>
            <a:pPr marL="0" indent="0" algn="ctr">
              <a:buFontTx/>
              <a:buNone/>
            </a:pPr>
            <a:endParaRPr lang="de-DE" sz="4000" b="1" dirty="0">
              <a:solidFill>
                <a:srgbClr val="007194"/>
              </a:solidFill>
            </a:endParaRPr>
          </a:p>
          <a:p>
            <a:pPr marL="0" indent="0" algn="ctr">
              <a:buFontTx/>
              <a:buNone/>
            </a:pPr>
            <a:r>
              <a:rPr lang="de-DE" sz="2400" b="1" dirty="0" smtClean="0">
                <a:solidFill>
                  <a:srgbClr val="007194"/>
                </a:solidFill>
              </a:rPr>
              <a:t>More information on AMPERE:  </a:t>
            </a:r>
            <a:r>
              <a:rPr lang="de-DE" sz="2400" b="1" u="sng" dirty="0" smtClean="0">
                <a:solidFill>
                  <a:srgbClr val="007194"/>
                </a:solidFill>
              </a:rPr>
              <a:t>ampere-project.eu</a:t>
            </a:r>
            <a:endParaRPr lang="en-US" sz="2400" b="1" u="sng" dirty="0" smtClean="0">
              <a:solidFill>
                <a:srgbClr val="00719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9580"/>
            <a:ext cx="4565435" cy="5410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The findings confirmed the robustness of the EU Roadmap’s priorities and conclusions: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Carbon-free electricity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Acceleration of energy efficiency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RES deployment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Electrification of transport and stationary energy demand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energy system and GDP costs if all mitigation options available, including nuclear and CCS</a:t>
            </a:r>
          </a:p>
          <a:p>
            <a:pPr marL="0" indent="0">
              <a:buNone/>
            </a:pPr>
            <a:r>
              <a:rPr lang="en-US" sz="1600" b="1" dirty="0"/>
              <a:t>Delayed climate action until 2030 increases </a:t>
            </a:r>
            <a:r>
              <a:rPr lang="en-US" sz="1600" b="1" dirty="0" smtClean="0"/>
              <a:t>costs of decarbonisation</a:t>
            </a:r>
            <a:r>
              <a:rPr lang="en-US" sz="1600" b="1" dirty="0"/>
              <a:t>:</a:t>
            </a:r>
          </a:p>
          <a:p>
            <a:pPr marR="19906" lvl="1"/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abatement efforts after 2030</a:t>
            </a:r>
          </a:p>
          <a:p>
            <a:pPr marR="19906" lvl="1"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Lock-ins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energy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 and lack of infrastructure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19906" lvl="1"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learning progress for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RES, CCS, batteries, etc.</a:t>
            </a:r>
          </a:p>
          <a:p>
            <a:pPr marL="0" marR="19906" indent="0">
              <a:buNone/>
            </a:pPr>
            <a:r>
              <a:rPr lang="en-US" sz="1600" b="1" dirty="0" smtClean="0"/>
              <a:t>The findings suggest a 40% GHG reduction in EU emissions by 2030 as a cost-effective milestone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2979" y="1330989"/>
            <a:ext cx="3987130" cy="2530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173" y="4169783"/>
            <a:ext cx="3999323" cy="24995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Update of the EU Energy Roadmap 2050 scenarios using multiple energy-economy models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268761"/>
            <a:ext cx="4608512" cy="4896544"/>
          </a:xfrm>
        </p:spPr>
        <p:txBody>
          <a:bodyPr>
            <a:normAutofit/>
          </a:bodyPr>
          <a:lstStyle/>
          <a:p>
            <a:r>
              <a:rPr lang="en-GB" sz="1600" b="1" dirty="0"/>
              <a:t>Decarbonisation in the EU replaces imported fossil fuels by domestically produced goods and services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Europe is sufficiently large to allow for achieving a large part of the learning potential</a:t>
            </a:r>
            <a:endParaRPr lang="en-GB" sz="1600" b="1" dirty="0"/>
          </a:p>
          <a:p>
            <a:pPr>
              <a:spcBef>
                <a:spcPts val="1200"/>
              </a:spcBef>
            </a:pPr>
            <a:r>
              <a:rPr lang="en-US" sz="1600" b="1" dirty="0"/>
              <a:t>Assuming that </a:t>
            </a:r>
            <a:r>
              <a:rPr lang="en-US" sz="1600" b="1" dirty="0" err="1"/>
              <a:t>RoW</a:t>
            </a:r>
            <a:r>
              <a:rPr lang="en-US" sz="1600" b="1" dirty="0"/>
              <a:t> will join climate effort by 2030, Europe can get economic benefits from earlier and unilateral climate action until 2030: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advantage and increase in exports of clean energy technologies </a:t>
            </a:r>
          </a:p>
          <a:p>
            <a:pPr lvl="1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vehicles, CCS and RES are among the winners in EU exports</a:t>
            </a:r>
          </a:p>
          <a:p>
            <a:pPr lvl="1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 compliance costs because of prolonged period of restructuring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If the EU waits until 2030 to synchronise climate actions </a:t>
            </a:r>
            <a:r>
              <a:rPr lang="en-US" sz="1600" b="1" dirty="0"/>
              <a:t>with </a:t>
            </a:r>
            <a:r>
              <a:rPr lang="en-US" sz="1600" b="1" dirty="0" err="1"/>
              <a:t>RoW</a:t>
            </a:r>
            <a:r>
              <a:rPr lang="en-US" sz="1600" b="1" dirty="0"/>
              <a:t>, cumulative </a:t>
            </a:r>
            <a:r>
              <a:rPr lang="en-US" sz="1600" b="1" dirty="0" err="1"/>
              <a:t>decarbonisation</a:t>
            </a:r>
            <a:r>
              <a:rPr lang="en-US" sz="1600" b="1" dirty="0"/>
              <a:t> costs increase </a:t>
            </a:r>
            <a:r>
              <a:rPr lang="en-US" sz="1600" b="1" dirty="0" smtClean="0"/>
              <a:t>threefold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Update of the EU Energy Roadmap 2050 scenarios using multiple energy-economy models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68410"/>
            <a:ext cx="3651821" cy="2655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956" y="3789040"/>
            <a:ext cx="365182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Detailed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1"/>
            <a:ext cx="7804971" cy="4980211"/>
          </a:xfrm>
        </p:spPr>
        <p:txBody>
          <a:bodyPr>
            <a:normAutofit fontScale="70000" lnSpcReduction="20000"/>
          </a:bodyPr>
          <a:lstStyle/>
          <a:p>
            <a:pPr marL="592581" marR="854202" indent="-457200">
              <a:lnSpc>
                <a:spcPts val="2300"/>
              </a:lnSpc>
              <a:spcBef>
                <a:spcPts val="2756"/>
              </a:spcBef>
              <a:buFont typeface="+mj-lt"/>
              <a:buAutoNum type="arabicPeriod"/>
            </a:pP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e‐quantify</a:t>
            </a:r>
            <a:r>
              <a:rPr lang="en-US" sz="3200" spc="1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Ene</a:t>
            </a:r>
            <a:r>
              <a:rPr lang="en-US" sz="3200" spc="-1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</a:t>
            </a:r>
            <a:r>
              <a:rPr lang="en-US" sz="3200" spc="-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</a:t>
            </a:r>
            <a:r>
              <a:rPr lang="en-US" sz="3200" spc="1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oadmap 2050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decarbonisatio</a:t>
            </a:r>
            <a:r>
              <a:rPr lang="en-US" sz="3200" spc="-4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sz="3200" spc="-4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sz="3200" spc="-1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enarios</a:t>
            </a:r>
            <a:r>
              <a:rPr lang="en-US" sz="3200" spc="-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using a </a:t>
            </a:r>
            <a:r>
              <a:rPr lang="en-US" sz="3200" spc="-5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ariety</a:t>
            </a:r>
            <a:r>
              <a:rPr lang="en-US" sz="3200" spc="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US" sz="3200" spc="-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models</a:t>
            </a:r>
          </a:p>
          <a:p>
            <a:pPr marL="592581" marR="854202" indent="-457200" defTabSz="901700">
              <a:lnSpc>
                <a:spcPts val="2300"/>
              </a:lnSpc>
              <a:spcBef>
                <a:spcPts val="2756"/>
              </a:spcBef>
              <a:buFont typeface="+mj-lt"/>
              <a:buAutoNum type="arabicPeriod"/>
            </a:pP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Quantify </a:t>
            </a:r>
            <a:r>
              <a:rPr lang="en-US" sz="3200" spc="-39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decarbonisation</a:t>
            </a: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scenarios </a:t>
            </a: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assuming failures in some of the low carbon 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technologies (nuclear and CCS)</a:t>
            </a:r>
            <a:endParaRPr lang="en-US" sz="3200" spc="-39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92581" marR="854202" indent="-457200">
              <a:lnSpc>
                <a:spcPts val="2300"/>
              </a:lnSpc>
              <a:spcBef>
                <a:spcPts val="2756"/>
              </a:spcBef>
              <a:buFont typeface="+mj-lt"/>
              <a:buAutoNum type="arabicPeriod"/>
            </a:pP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Quantify impacts of delays during 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2020‐2030 decade in </a:t>
            </a: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developing 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climate </a:t>
            </a: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action 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policy</a:t>
            </a:r>
          </a:p>
          <a:p>
            <a:pPr marL="592581" marR="854202" indent="-457200">
              <a:lnSpc>
                <a:spcPts val="2300"/>
              </a:lnSpc>
              <a:spcBef>
                <a:spcPts val="2756"/>
              </a:spcBef>
              <a:buFont typeface="+mj-lt"/>
              <a:buAutoNum type="arabicPeriod"/>
            </a:pPr>
            <a:r>
              <a:rPr lang="en-US" sz="3200" spc="-39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Analyse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spc="-39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sectoral</a:t>
            </a:r>
            <a:r>
              <a:rPr lang="en-US" sz="3200" spc="-39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economic impacts for Europe in case of strong climate action</a:t>
            </a:r>
            <a:endParaRPr lang="en-US" sz="3200" spc="-39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92581" marR="854202" indent="-457200">
              <a:lnSpc>
                <a:spcPts val="2300"/>
              </a:lnSpc>
              <a:spcBef>
                <a:spcPts val="2756"/>
              </a:spcBef>
              <a:buFont typeface="+mj-lt"/>
              <a:buAutoNum type="arabicPeriod"/>
            </a:pPr>
            <a:r>
              <a:rPr lang="en-US" sz="3200" spc="-3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Assess macroeconomic implications of the EU acting unilaterally: what about leakages and could it be a first‐mover advantage?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Objectives of the EU Analysis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17525"/>
              </p:ext>
            </p:extLst>
          </p:nvPr>
        </p:nvGraphicFramePr>
        <p:xfrm>
          <a:off x="858912" y="1196752"/>
          <a:ext cx="7529512" cy="477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Models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631748"/>
              </p:ext>
            </p:extLst>
          </p:nvPr>
        </p:nvGraphicFramePr>
        <p:xfrm>
          <a:off x="985284" y="1435835"/>
          <a:ext cx="7530066" cy="474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36104"/>
          </a:xfrm>
        </p:spPr>
        <p:txBody>
          <a:bodyPr/>
          <a:lstStyle/>
          <a:p>
            <a:r>
              <a:rPr lang="en-US" sz="4400" dirty="0">
                <a:cs typeface="Arial"/>
              </a:rPr>
              <a:t>Key Messages from AMPERE analysis for Europe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Microsoft Office PowerPoint</Application>
  <PresentationFormat>On-screen Show (4:3)</PresentationFormat>
  <Paragraphs>199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Acknowledgement</vt:lpstr>
      <vt:lpstr>Key findings</vt:lpstr>
      <vt:lpstr>Update of the EU Energy Roadmap 2050 scenarios using multiple energy-economy models</vt:lpstr>
      <vt:lpstr>Update of the EU Energy Roadmap 2050 scenarios using multiple energy-economy models</vt:lpstr>
      <vt:lpstr>Detailed findings</vt:lpstr>
      <vt:lpstr>Objectives of the EU Analysis</vt:lpstr>
      <vt:lpstr>Participating Models</vt:lpstr>
      <vt:lpstr>Key Messages from AMPERE analysis for Europe</vt:lpstr>
      <vt:lpstr>EU GHG Emissions – 2030 Targets</vt:lpstr>
      <vt:lpstr>Decarbonisation costs for Europe are low if all mitigation options are available</vt:lpstr>
      <vt:lpstr>…but costs increase if climate action is delayed until 2030 and accelerates post 2030</vt:lpstr>
      <vt:lpstr>Carbon-free electricity is critical for decarbonisation</vt:lpstr>
      <vt:lpstr>Energy efficiency progress is important</vt:lpstr>
      <vt:lpstr>Technological limitations increase decarbonisation costs for Europe</vt:lpstr>
      <vt:lpstr>Climate policies create opportunities for some European sectors and challenges for others</vt:lpstr>
      <vt:lpstr>Assessment of carbon leakage through the industry channel (GEM-E3 results)</vt:lpstr>
      <vt:lpstr>Can the EU economy get First Mover Advantage from pioneering strong climate action?</vt:lpstr>
      <vt:lpstr>If other world regions start decarbonizing later, Europe would gain a technological first mover advantage</vt:lpstr>
      <vt:lpstr>Macro-economic implications of first mover EU action</vt:lpstr>
      <vt:lpstr>Conclusions</vt:lpstr>
      <vt:lpstr>AMPERE papers on EU decarbonisation: (Energy Strategy Reviews, vol 2, issue 3/4, 2014)</vt:lpstr>
      <vt:lpstr>AMPERE Scenarios Database  https://secure.iiasa.ac.at/web-apps/ene/AMPEREDB/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Petermann</dc:creator>
  <cp:lastModifiedBy>Nils Petermann</cp:lastModifiedBy>
  <cp:revision>33</cp:revision>
  <cp:lastPrinted>2014-02-28T17:38:15Z</cp:lastPrinted>
  <dcterms:created xsi:type="dcterms:W3CDTF">2014-02-03T16:12:41Z</dcterms:created>
  <dcterms:modified xsi:type="dcterms:W3CDTF">2014-03-03T16:29:14Z</dcterms:modified>
</cp:coreProperties>
</file>